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s/slide15.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Default Extension="gif" ContentType="image/gif"/>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8"/>
  </p:notesMasterIdLst>
  <p:sldIdLst>
    <p:sldId id="268" r:id="rId2"/>
    <p:sldId id="260" r:id="rId3"/>
    <p:sldId id="267" r:id="rId4"/>
    <p:sldId id="266" r:id="rId5"/>
    <p:sldId id="270" r:id="rId6"/>
    <p:sldId id="257" r:id="rId7"/>
    <p:sldId id="261" r:id="rId8"/>
    <p:sldId id="258" r:id="rId9"/>
    <p:sldId id="259" r:id="rId10"/>
    <p:sldId id="269" r:id="rId11"/>
    <p:sldId id="274" r:id="rId12"/>
    <p:sldId id="275" r:id="rId13"/>
    <p:sldId id="273" r:id="rId14"/>
    <p:sldId id="262" r:id="rId15"/>
    <p:sldId id="263" r:id="rId16"/>
    <p:sldId id="272" r:id="rId1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itchFamily="-107"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07"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07"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07"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07" charset="0"/>
        <a:ea typeface="+mn-ea"/>
        <a:cs typeface="+mn-cs"/>
      </a:defRPr>
    </a:lvl5pPr>
    <a:lvl6pPr marL="2286000" algn="l" defTabSz="457200" rtl="0" eaLnBrk="1" latinLnBrk="0" hangingPunct="1">
      <a:defRPr sz="2400" kern="1200">
        <a:solidFill>
          <a:schemeClr val="tx1"/>
        </a:solidFill>
        <a:latin typeface="Times" pitchFamily="-107" charset="0"/>
        <a:ea typeface="+mn-ea"/>
        <a:cs typeface="+mn-cs"/>
      </a:defRPr>
    </a:lvl6pPr>
    <a:lvl7pPr marL="2743200" algn="l" defTabSz="457200" rtl="0" eaLnBrk="1" latinLnBrk="0" hangingPunct="1">
      <a:defRPr sz="2400" kern="1200">
        <a:solidFill>
          <a:schemeClr val="tx1"/>
        </a:solidFill>
        <a:latin typeface="Times" pitchFamily="-107" charset="0"/>
        <a:ea typeface="+mn-ea"/>
        <a:cs typeface="+mn-cs"/>
      </a:defRPr>
    </a:lvl7pPr>
    <a:lvl8pPr marL="3200400" algn="l" defTabSz="457200" rtl="0" eaLnBrk="1" latinLnBrk="0" hangingPunct="1">
      <a:defRPr sz="2400" kern="1200">
        <a:solidFill>
          <a:schemeClr val="tx1"/>
        </a:solidFill>
        <a:latin typeface="Times" pitchFamily="-107" charset="0"/>
        <a:ea typeface="+mn-ea"/>
        <a:cs typeface="+mn-cs"/>
      </a:defRPr>
    </a:lvl8pPr>
    <a:lvl9pPr marL="3657600" algn="l" defTabSz="457200" rtl="0" eaLnBrk="1" latinLnBrk="0" hangingPunct="1">
      <a:defRPr sz="2400" kern="1200">
        <a:solidFill>
          <a:schemeClr val="tx1"/>
        </a:solidFill>
        <a:latin typeface="Times" pitchFamily="-107"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71967" autoAdjust="0"/>
  </p:normalViewPr>
  <p:slideViewPr>
    <p:cSldViewPr>
      <p:cViewPr varScale="1">
        <p:scale>
          <a:sx n="91" d="100"/>
          <a:sy n="91" d="100"/>
        </p:scale>
        <p:origin x="-124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presProps" Target="presProps.xml"/><Relationship Id="rId4" Type="http://schemas.openxmlformats.org/officeDocument/2006/relationships/slide" Target="slides/slide3.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slide" Target="slides/slide16.xml"/><Relationship Id="rId19" Type="http://schemas.openxmlformats.org/officeDocument/2006/relationships/printerSettings" Target="printerSettings/printerSettings1.bin"/><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0ABFDE-1090-534C-8F4E-5A50B1854638}" type="datetimeFigureOut">
              <a:rPr lang="en-US" smtClean="0"/>
              <a:pPr/>
              <a:t>8/21/12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39CA09-A1C0-7B49-ADA3-3C3B094AC3D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39CA09-A1C0-7B49-ADA3-3C3B094AC3D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39CA09-A1C0-7B49-ADA3-3C3B094AC3D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1E109ED-341C-494E-AA23-C699DE64C1E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6EB240-0822-D64F-AC5A-9BC842C0F10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6D69C2-44C9-314C-BB93-CE35705E51D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B5D8525-6CD6-6B48-9D67-F3876915EA2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185EB5-0335-B340-BE03-79C5C1D468A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A228139-CA60-4B47-BB45-76931BCCFFE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05ECF31-EE6B-C04E-9D1C-7EEFA8444A6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5C1ACC1-4C24-7740-8B0C-5A9D00CB195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E3EE909-20AD-4A4A-A23C-BF481ACA90B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0DD4733-E351-1745-B227-C1268AD588A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E38612C-712A-2C42-8766-43B1CD0680E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400">
                <a:latin typeface="Times" pitchFamily="18"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a:defRPr sz="1400">
                <a:latin typeface="Times" pitchFamily="18"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400"/>
            </a:lvl1pPr>
          </a:lstStyle>
          <a:p>
            <a:pPr>
              <a:defRPr/>
            </a:pPr>
            <a:fld id="{66DFDCCF-871A-C94E-ABF0-C4081525A54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pitchFamily="-107" charset="-128"/>
          <a:cs typeface="ＭＳ Ｐゴシック" pitchFamily="-107" charset="-128"/>
        </a:defRPr>
      </a:lvl1pPr>
      <a:lvl2pPr algn="ctr" rtl="0" eaLnBrk="0" fontAlgn="base" hangingPunct="0">
        <a:spcBef>
          <a:spcPct val="0"/>
        </a:spcBef>
        <a:spcAft>
          <a:spcPct val="0"/>
        </a:spcAft>
        <a:defRPr sz="4400">
          <a:solidFill>
            <a:schemeClr val="tx2"/>
          </a:solidFill>
          <a:latin typeface="Times" pitchFamily="18" charset="0"/>
          <a:ea typeface="ＭＳ Ｐゴシック" pitchFamily="-107" charset="-128"/>
          <a:cs typeface="ＭＳ Ｐゴシック" pitchFamily="-107" charset="-128"/>
        </a:defRPr>
      </a:lvl2pPr>
      <a:lvl3pPr algn="ctr" rtl="0" eaLnBrk="0" fontAlgn="base" hangingPunct="0">
        <a:spcBef>
          <a:spcPct val="0"/>
        </a:spcBef>
        <a:spcAft>
          <a:spcPct val="0"/>
        </a:spcAft>
        <a:defRPr sz="4400">
          <a:solidFill>
            <a:schemeClr val="tx2"/>
          </a:solidFill>
          <a:latin typeface="Times" pitchFamily="18" charset="0"/>
          <a:ea typeface="ＭＳ Ｐゴシック" pitchFamily="-107" charset="-128"/>
          <a:cs typeface="ＭＳ Ｐゴシック" pitchFamily="-107" charset="-128"/>
        </a:defRPr>
      </a:lvl3pPr>
      <a:lvl4pPr algn="ctr" rtl="0" eaLnBrk="0" fontAlgn="base" hangingPunct="0">
        <a:spcBef>
          <a:spcPct val="0"/>
        </a:spcBef>
        <a:spcAft>
          <a:spcPct val="0"/>
        </a:spcAft>
        <a:defRPr sz="4400">
          <a:solidFill>
            <a:schemeClr val="tx2"/>
          </a:solidFill>
          <a:latin typeface="Times" pitchFamily="18" charset="0"/>
          <a:ea typeface="ＭＳ Ｐゴシック" pitchFamily="-107" charset="-128"/>
          <a:cs typeface="ＭＳ Ｐゴシック" pitchFamily="-107" charset="-128"/>
        </a:defRPr>
      </a:lvl4pPr>
      <a:lvl5pPr algn="ctr" rtl="0" eaLnBrk="0" fontAlgn="base" hangingPunct="0">
        <a:spcBef>
          <a:spcPct val="0"/>
        </a:spcBef>
        <a:spcAft>
          <a:spcPct val="0"/>
        </a:spcAft>
        <a:defRPr sz="4400">
          <a:solidFill>
            <a:schemeClr val="tx2"/>
          </a:solidFill>
          <a:latin typeface="Times" pitchFamily="18" charset="0"/>
          <a:ea typeface="ＭＳ Ｐゴシック" pitchFamily="-107" charset="-128"/>
          <a:cs typeface="ＭＳ Ｐゴシック" pitchFamily="-107" charset="-128"/>
        </a:defRPr>
      </a:lvl5pPr>
      <a:lvl6pPr marL="457200" algn="ctr" rtl="0" fontAlgn="base">
        <a:spcBef>
          <a:spcPct val="0"/>
        </a:spcBef>
        <a:spcAft>
          <a:spcPct val="0"/>
        </a:spcAft>
        <a:defRPr sz="4400">
          <a:solidFill>
            <a:schemeClr val="tx2"/>
          </a:solidFill>
          <a:latin typeface="Times" pitchFamily="18" charset="0"/>
        </a:defRPr>
      </a:lvl6pPr>
      <a:lvl7pPr marL="914400" algn="ctr" rtl="0" fontAlgn="base">
        <a:spcBef>
          <a:spcPct val="0"/>
        </a:spcBef>
        <a:spcAft>
          <a:spcPct val="0"/>
        </a:spcAft>
        <a:defRPr sz="4400">
          <a:solidFill>
            <a:schemeClr val="tx2"/>
          </a:solidFill>
          <a:latin typeface="Times" pitchFamily="18" charset="0"/>
        </a:defRPr>
      </a:lvl7pPr>
      <a:lvl8pPr marL="1371600" algn="ctr" rtl="0" fontAlgn="base">
        <a:spcBef>
          <a:spcPct val="0"/>
        </a:spcBef>
        <a:spcAft>
          <a:spcPct val="0"/>
        </a:spcAft>
        <a:defRPr sz="4400">
          <a:solidFill>
            <a:schemeClr val="tx2"/>
          </a:solidFill>
          <a:latin typeface="Times" pitchFamily="18" charset="0"/>
        </a:defRPr>
      </a:lvl8pPr>
      <a:lvl9pPr marL="1828800" algn="ctr" rtl="0" fontAlgn="base">
        <a:spcBef>
          <a:spcPct val="0"/>
        </a:spcBef>
        <a:spcAft>
          <a:spcPct val="0"/>
        </a:spcAft>
        <a:defRPr sz="4400">
          <a:solidFill>
            <a:schemeClr val="tx2"/>
          </a:solidFill>
          <a:latin typeface="Times"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7" charset="-128"/>
          <a:cs typeface="ＭＳ Ｐゴシック" pitchFamily="-107"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7"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07"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07"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07"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www.pyrrha.me.u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3"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04800" y="609600"/>
            <a:ext cx="86106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a:p>
        </p:txBody>
      </p:sp>
      <p:sp>
        <p:nvSpPr>
          <p:cNvPr id="16387" name="Text Box 3"/>
          <p:cNvSpPr txBox="1">
            <a:spLocks noChangeArrowheads="1"/>
          </p:cNvSpPr>
          <p:nvPr/>
        </p:nvSpPr>
        <p:spPr bwMode="auto">
          <a:xfrm>
            <a:off x="0" y="0"/>
            <a:ext cx="8686800" cy="5878531"/>
          </a:xfrm>
          <a:prstGeom prst="rect">
            <a:avLst/>
          </a:prstGeom>
          <a:noFill/>
          <a:ln w="9525">
            <a:noFill/>
            <a:miter lim="800000"/>
            <a:headEnd/>
            <a:tailEnd/>
          </a:ln>
        </p:spPr>
        <p:txBody>
          <a:bodyPr wrap="square">
            <a:prstTxWarp prst="textNoShape">
              <a:avLst/>
            </a:prstTxWarp>
            <a:spAutoFit/>
          </a:bodyPr>
          <a:lstStyle/>
          <a:p>
            <a:pPr>
              <a:lnSpc>
                <a:spcPct val="150000"/>
              </a:lnSpc>
              <a:spcBef>
                <a:spcPct val="50000"/>
              </a:spcBef>
            </a:pPr>
            <a:r>
              <a:rPr lang="en-US" sz="2800" b="1" dirty="0" smtClean="0"/>
              <a:t>Horace : </a:t>
            </a:r>
            <a:r>
              <a:rPr lang="en-US" sz="2800" b="1" dirty="0" err="1" smtClean="0"/>
              <a:t>Ars</a:t>
            </a:r>
            <a:r>
              <a:rPr lang="en-US" sz="2800" b="1" dirty="0" smtClean="0"/>
              <a:t> </a:t>
            </a:r>
            <a:r>
              <a:rPr lang="en-US" sz="2800" b="1" dirty="0" err="1" smtClean="0"/>
              <a:t>Poetica</a:t>
            </a:r>
            <a:r>
              <a:rPr lang="en-US" sz="2800" b="1" dirty="0" smtClean="0"/>
              <a:t>  </a:t>
            </a:r>
            <a:r>
              <a:rPr lang="en-US" sz="2800" dirty="0" smtClean="0"/>
              <a:t>(the Art of Poetry) </a:t>
            </a:r>
            <a:r>
              <a:rPr lang="en-US" sz="2800" i="1" dirty="0" smtClean="0"/>
              <a:t>lines 240 – 242</a:t>
            </a:r>
          </a:p>
          <a:p>
            <a:pPr>
              <a:lnSpc>
                <a:spcPct val="150000"/>
              </a:lnSpc>
              <a:spcBef>
                <a:spcPct val="50000"/>
              </a:spcBef>
            </a:pPr>
            <a:r>
              <a:rPr lang="en-US" sz="3200" b="1" dirty="0" smtClean="0"/>
              <a:t>ex </a:t>
            </a:r>
            <a:r>
              <a:rPr lang="en-US" sz="3200" b="1" dirty="0" err="1"/>
              <a:t>noto</a:t>
            </a:r>
            <a:r>
              <a:rPr lang="en-US" sz="3200" b="1" dirty="0"/>
              <a:t> </a:t>
            </a:r>
            <a:r>
              <a:rPr lang="en-US" sz="3200" b="1" dirty="0" err="1"/>
              <a:t>fictum</a:t>
            </a:r>
            <a:r>
              <a:rPr lang="en-US" sz="3200" b="1" dirty="0"/>
              <a:t> </a:t>
            </a:r>
            <a:r>
              <a:rPr lang="en-US" sz="3200" b="1" dirty="0" err="1"/>
              <a:t>carmen</a:t>
            </a:r>
            <a:r>
              <a:rPr lang="en-US" sz="3200" b="1" dirty="0"/>
              <a:t> </a:t>
            </a:r>
            <a:r>
              <a:rPr lang="en-US" sz="3200" b="1" dirty="0" err="1"/>
              <a:t>sequar</a:t>
            </a:r>
            <a:r>
              <a:rPr lang="en-US" sz="3200" b="1" dirty="0"/>
              <a:t>, </a:t>
            </a:r>
            <a:r>
              <a:rPr lang="en-US" sz="3200" b="1" dirty="0" err="1"/>
              <a:t>ut</a:t>
            </a:r>
            <a:r>
              <a:rPr lang="en-US" sz="3200" b="1" dirty="0"/>
              <a:t> </a:t>
            </a:r>
            <a:r>
              <a:rPr lang="en-US" sz="3200" b="1" dirty="0" err="1"/>
              <a:t>sibi</a:t>
            </a:r>
            <a:r>
              <a:rPr lang="en-US" sz="3200" b="1" dirty="0"/>
              <a:t> </a:t>
            </a:r>
            <a:r>
              <a:rPr lang="en-US" sz="3200" b="1" dirty="0" err="1"/>
              <a:t>quivis</a:t>
            </a:r>
            <a:endParaRPr lang="en-US" sz="3200" b="1" dirty="0"/>
          </a:p>
          <a:p>
            <a:pPr>
              <a:lnSpc>
                <a:spcPct val="150000"/>
              </a:lnSpc>
              <a:spcBef>
                <a:spcPct val="50000"/>
              </a:spcBef>
            </a:pPr>
            <a:r>
              <a:rPr lang="en-US" sz="3200" b="1" dirty="0" err="1"/>
              <a:t>speret</a:t>
            </a:r>
            <a:r>
              <a:rPr lang="en-US" sz="3200" b="1" dirty="0"/>
              <a:t> idem, </a:t>
            </a:r>
            <a:r>
              <a:rPr lang="en-US" sz="3200" b="1" dirty="0" err="1"/>
              <a:t>sudet</a:t>
            </a:r>
            <a:r>
              <a:rPr lang="en-US" sz="3200" b="1" dirty="0"/>
              <a:t> </a:t>
            </a:r>
            <a:r>
              <a:rPr lang="en-US" sz="3200" b="1" dirty="0" err="1"/>
              <a:t>multum</a:t>
            </a:r>
            <a:r>
              <a:rPr lang="en-US" sz="3200" b="1" dirty="0"/>
              <a:t> </a:t>
            </a:r>
            <a:r>
              <a:rPr lang="en-US" sz="3200" b="1" dirty="0" err="1"/>
              <a:t>frustraque</a:t>
            </a:r>
            <a:r>
              <a:rPr lang="en-US" sz="3200" b="1" dirty="0"/>
              <a:t> </a:t>
            </a:r>
            <a:r>
              <a:rPr lang="en-US" sz="3200" b="1" dirty="0" err="1"/>
              <a:t>laboret</a:t>
            </a:r>
            <a:endParaRPr lang="en-US" sz="3200" b="1" dirty="0"/>
          </a:p>
          <a:p>
            <a:pPr>
              <a:lnSpc>
                <a:spcPct val="150000"/>
              </a:lnSpc>
              <a:spcBef>
                <a:spcPct val="50000"/>
              </a:spcBef>
            </a:pPr>
            <a:r>
              <a:rPr lang="en-US" sz="3200" b="1" dirty="0" err="1"/>
              <a:t>ausus</a:t>
            </a:r>
            <a:r>
              <a:rPr lang="en-US" sz="3200" b="1" dirty="0"/>
              <a:t> idem </a:t>
            </a:r>
            <a:r>
              <a:rPr lang="en-US" sz="3200" b="1" dirty="0" smtClean="0"/>
              <a:t>:</a:t>
            </a:r>
            <a:endParaRPr lang="en-US" sz="3200" b="1" u="sng" dirty="0" smtClean="0">
              <a:solidFill>
                <a:srgbClr val="FF0000"/>
              </a:solidFill>
            </a:endParaRPr>
          </a:p>
          <a:p>
            <a:pPr>
              <a:lnSpc>
                <a:spcPct val="150000"/>
              </a:lnSpc>
              <a:spcBef>
                <a:spcPct val="50000"/>
              </a:spcBef>
            </a:pPr>
            <a:r>
              <a:rPr lang="en-US" dirty="0" smtClean="0"/>
              <a:t>I will aim for poetry </a:t>
            </a:r>
            <a:r>
              <a:rPr lang="en-US" dirty="0" err="1" smtClean="0"/>
              <a:t>moulded</a:t>
            </a:r>
            <a:r>
              <a:rPr lang="en-US" dirty="0" smtClean="0"/>
              <a:t> from the familiar so that if anyone  </a:t>
            </a:r>
          </a:p>
          <a:p>
            <a:pPr>
              <a:lnSpc>
                <a:spcPct val="150000"/>
              </a:lnSpc>
              <a:spcBef>
                <a:spcPct val="50000"/>
              </a:spcBef>
            </a:pPr>
            <a:r>
              <a:rPr lang="en-US" dirty="0" smtClean="0"/>
              <a:t>wants </a:t>
            </a:r>
            <a:r>
              <a:rPr lang="en-US" dirty="0"/>
              <a:t>the same for himself, he may sweat a lot and work in vain</a:t>
            </a:r>
            <a:r>
              <a:rPr lang="en-US" dirty="0" smtClean="0"/>
              <a:t> </a:t>
            </a:r>
          </a:p>
          <a:p>
            <a:pPr>
              <a:lnSpc>
                <a:spcPct val="150000"/>
              </a:lnSpc>
              <a:spcBef>
                <a:spcPct val="50000"/>
              </a:spcBef>
            </a:pPr>
            <a:r>
              <a:rPr lang="en-US" dirty="0" smtClean="0"/>
              <a:t>trying </a:t>
            </a:r>
            <a:r>
              <a:rPr lang="en-US" dirty="0"/>
              <a:t>the same thing :</a:t>
            </a:r>
            <a:r>
              <a:rPr lang="en-US" dirty="0" smtClean="0"/>
              <a:t> </a:t>
            </a:r>
            <a:endParaRPr lang="en-US" dirty="0"/>
          </a:p>
        </p:txBody>
      </p:sp>
      <p:sp>
        <p:nvSpPr>
          <p:cNvPr id="4" name="TextBox 3"/>
          <p:cNvSpPr txBox="1"/>
          <p:nvPr/>
        </p:nvSpPr>
        <p:spPr>
          <a:xfrm>
            <a:off x="2286000" y="3048000"/>
            <a:ext cx="6553200" cy="584776"/>
          </a:xfrm>
          <a:prstGeom prst="rect">
            <a:avLst/>
          </a:prstGeom>
          <a:noFill/>
        </p:spPr>
        <p:txBody>
          <a:bodyPr wrap="square" rtlCol="0">
            <a:spAutoFit/>
          </a:bodyPr>
          <a:lstStyle/>
          <a:p>
            <a:r>
              <a:rPr lang="en-US" sz="3200" b="1" u="sng" dirty="0" err="1" smtClean="0">
                <a:solidFill>
                  <a:srgbClr val="FF0000"/>
                </a:solidFill>
              </a:rPr>
              <a:t>tantum</a:t>
            </a:r>
            <a:r>
              <a:rPr lang="en-US" sz="3200" b="1" u="sng" dirty="0" smtClean="0">
                <a:solidFill>
                  <a:srgbClr val="FF0000"/>
                </a:solidFill>
              </a:rPr>
              <a:t> series  </a:t>
            </a:r>
            <a:r>
              <a:rPr lang="en-US" sz="3200" b="1" u="sng" dirty="0" err="1" smtClean="0">
                <a:solidFill>
                  <a:srgbClr val="FF0000"/>
                </a:solidFill>
              </a:rPr>
              <a:t>iuncturaque</a:t>
            </a:r>
            <a:r>
              <a:rPr lang="en-US" sz="3200" b="1" u="sng" dirty="0" smtClean="0">
                <a:solidFill>
                  <a:srgbClr val="FF0000"/>
                </a:solidFill>
              </a:rPr>
              <a:t> </a:t>
            </a:r>
            <a:r>
              <a:rPr lang="en-US" sz="3200" b="1" u="sng" dirty="0" err="1" smtClean="0">
                <a:solidFill>
                  <a:srgbClr val="FF0000"/>
                </a:solidFill>
              </a:rPr>
              <a:t>pollet</a:t>
            </a:r>
            <a:endParaRPr lang="en-US" sz="3200" dirty="0"/>
          </a:p>
        </p:txBody>
      </p:sp>
      <p:sp>
        <p:nvSpPr>
          <p:cNvPr id="5" name="TextBox 4"/>
          <p:cNvSpPr txBox="1"/>
          <p:nvPr/>
        </p:nvSpPr>
        <p:spPr>
          <a:xfrm>
            <a:off x="0" y="6019800"/>
            <a:ext cx="9144000" cy="877163"/>
          </a:xfrm>
          <a:prstGeom prst="rect">
            <a:avLst/>
          </a:prstGeom>
          <a:noFill/>
        </p:spPr>
        <p:txBody>
          <a:bodyPr wrap="square" rtlCol="0">
            <a:spAutoFit/>
          </a:bodyPr>
          <a:lstStyle/>
          <a:p>
            <a:r>
              <a:rPr lang="en-US" sz="2700" b="1" u="sng" dirty="0" smtClean="0">
                <a:solidFill>
                  <a:srgbClr val="FF0000"/>
                </a:solidFill>
              </a:rPr>
              <a:t>the order and combination (of words) has such great power.</a:t>
            </a:r>
            <a:endParaRPr lang="en-US" sz="2700" dirty="0" smtClean="0">
              <a:solidFill>
                <a:srgbClr val="FF0000"/>
              </a:solidFill>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0" y="914400"/>
            <a:ext cx="4343400" cy="5509201"/>
          </a:xfrm>
          <a:prstGeom prst="rect">
            <a:avLst/>
          </a:prstGeom>
          <a:noFill/>
        </p:spPr>
        <p:txBody>
          <a:bodyPr wrap="square" rtlCol="0">
            <a:spAutoFit/>
          </a:bodyPr>
          <a:lstStyle/>
          <a:p>
            <a:r>
              <a:rPr lang="en-US" sz="1600" dirty="0" err="1"/>
              <a:t>olim</a:t>
            </a:r>
            <a:r>
              <a:rPr lang="en-US" sz="1600" dirty="0"/>
              <a:t> </a:t>
            </a:r>
            <a:r>
              <a:rPr lang="en-US" sz="1600" dirty="0" err="1"/>
              <a:t>rusticus</a:t>
            </a:r>
            <a:r>
              <a:rPr lang="en-US" sz="1600" dirty="0"/>
              <a:t> </a:t>
            </a:r>
            <a:r>
              <a:rPr lang="en-US" sz="1600" dirty="0" err="1"/>
              <a:t>urbanum</a:t>
            </a:r>
            <a:r>
              <a:rPr lang="en-US" sz="1600" dirty="0"/>
              <a:t> </a:t>
            </a:r>
            <a:r>
              <a:rPr lang="en-US" sz="1600" dirty="0" err="1"/>
              <a:t>murem</a:t>
            </a:r>
            <a:r>
              <a:rPr lang="en-US" sz="1600" dirty="0"/>
              <a:t> </a:t>
            </a:r>
            <a:r>
              <a:rPr lang="en-US" sz="1600" dirty="0" err="1"/>
              <a:t>mus</a:t>
            </a:r>
            <a:r>
              <a:rPr lang="en-US" sz="1600" dirty="0"/>
              <a:t> </a:t>
            </a:r>
            <a:r>
              <a:rPr lang="en-US" sz="1600" dirty="0" err="1"/>
              <a:t>paupere</a:t>
            </a:r>
            <a:r>
              <a:rPr lang="en-US" sz="1600" dirty="0"/>
              <a:t> </a:t>
            </a:r>
            <a:r>
              <a:rPr lang="en-US" sz="1600" dirty="0" err="1" smtClean="0"/>
              <a:t>fertur</a:t>
            </a:r>
            <a:endParaRPr lang="en-US" sz="1600" dirty="0" smtClean="0"/>
          </a:p>
          <a:p>
            <a:r>
              <a:rPr lang="en-US" sz="1600" dirty="0" err="1" smtClean="0"/>
              <a:t>accepisse</a:t>
            </a:r>
            <a:r>
              <a:rPr lang="en-US" sz="1600" dirty="0" smtClean="0"/>
              <a:t> </a:t>
            </a:r>
            <a:r>
              <a:rPr lang="en-US" sz="1600" dirty="0" err="1"/>
              <a:t>cavo</a:t>
            </a:r>
            <a:r>
              <a:rPr lang="en-US" sz="1600" dirty="0"/>
              <a:t>, </a:t>
            </a:r>
            <a:r>
              <a:rPr lang="en-US" sz="1600" dirty="0" err="1"/>
              <a:t>veterem</a:t>
            </a:r>
            <a:r>
              <a:rPr lang="en-US" sz="1600" dirty="0"/>
              <a:t> </a:t>
            </a:r>
            <a:r>
              <a:rPr lang="en-US" sz="1600" dirty="0" err="1"/>
              <a:t>vetus</a:t>
            </a:r>
            <a:r>
              <a:rPr lang="en-US" sz="1600" dirty="0"/>
              <a:t> </a:t>
            </a:r>
            <a:r>
              <a:rPr lang="en-US" sz="1600" dirty="0" err="1"/>
              <a:t>hospes</a:t>
            </a:r>
            <a:r>
              <a:rPr lang="en-US" sz="1600" dirty="0"/>
              <a:t> </a:t>
            </a:r>
            <a:r>
              <a:rPr lang="en-US" sz="1600" dirty="0" err="1"/>
              <a:t>amicum</a:t>
            </a:r>
            <a:r>
              <a:rPr lang="en-US" sz="1600" dirty="0" smtClean="0"/>
              <a:t>,</a:t>
            </a:r>
          </a:p>
          <a:p>
            <a:r>
              <a:rPr lang="en-US" sz="1600" dirty="0" err="1" smtClean="0"/>
              <a:t>asper</a:t>
            </a:r>
            <a:r>
              <a:rPr lang="en-US" sz="1600" dirty="0" smtClean="0"/>
              <a:t> </a:t>
            </a:r>
            <a:r>
              <a:rPr lang="en-US" sz="1600" dirty="0"/>
              <a:t>et </a:t>
            </a:r>
            <a:r>
              <a:rPr lang="en-US" sz="1600" dirty="0" err="1"/>
              <a:t>attentus</a:t>
            </a:r>
            <a:r>
              <a:rPr lang="en-US" sz="1600" dirty="0"/>
              <a:t> </a:t>
            </a:r>
            <a:r>
              <a:rPr lang="en-US" sz="1600" dirty="0" err="1"/>
              <a:t>quaesitis</a:t>
            </a:r>
            <a:r>
              <a:rPr lang="en-US" sz="1600" dirty="0"/>
              <a:t>, </a:t>
            </a:r>
            <a:r>
              <a:rPr lang="en-US" sz="1600" dirty="0" err="1"/>
              <a:t>ut</a:t>
            </a:r>
            <a:r>
              <a:rPr lang="en-US" sz="1600" dirty="0"/>
              <a:t> </a:t>
            </a:r>
            <a:r>
              <a:rPr lang="en-US" sz="1600" dirty="0" err="1"/>
              <a:t>tamen</a:t>
            </a:r>
            <a:r>
              <a:rPr lang="en-US" sz="1600" dirty="0"/>
              <a:t> </a:t>
            </a:r>
            <a:r>
              <a:rPr lang="en-US" sz="1600" dirty="0" err="1" smtClean="0"/>
              <a:t>artum</a:t>
            </a:r>
            <a:endParaRPr lang="en-US" sz="1600" dirty="0" smtClean="0"/>
          </a:p>
          <a:p>
            <a:r>
              <a:rPr lang="en-US" sz="1600" dirty="0" err="1" smtClean="0"/>
              <a:t>solveret</a:t>
            </a:r>
            <a:r>
              <a:rPr lang="en-US" sz="1600" dirty="0" smtClean="0"/>
              <a:t> </a:t>
            </a:r>
            <a:r>
              <a:rPr lang="en-US" sz="1600" dirty="0" err="1"/>
              <a:t>hospitiis</a:t>
            </a:r>
            <a:r>
              <a:rPr lang="en-US" sz="1600" dirty="0"/>
              <a:t> </a:t>
            </a:r>
            <a:r>
              <a:rPr lang="en-US" sz="1600" dirty="0" err="1"/>
              <a:t>animum</a:t>
            </a:r>
            <a:r>
              <a:rPr lang="en-US" sz="1600" dirty="0"/>
              <a:t>. quid </a:t>
            </a:r>
            <a:r>
              <a:rPr lang="en-US" sz="1600" dirty="0" err="1"/>
              <a:t>multa</a:t>
            </a:r>
            <a:r>
              <a:rPr lang="en-US" sz="1600" dirty="0"/>
              <a:t>? </a:t>
            </a:r>
            <a:r>
              <a:rPr lang="en-US" sz="1600" dirty="0" err="1"/>
              <a:t>neque</a:t>
            </a:r>
            <a:r>
              <a:rPr lang="en-US" sz="1600" dirty="0"/>
              <a:t> </a:t>
            </a:r>
            <a:r>
              <a:rPr lang="en-US" sz="1600" dirty="0" err="1" smtClean="0"/>
              <a:t>ille</a:t>
            </a:r>
            <a:endParaRPr lang="en-US" sz="1600" dirty="0" smtClean="0"/>
          </a:p>
          <a:p>
            <a:r>
              <a:rPr lang="en-US" sz="1600" dirty="0" err="1" smtClean="0"/>
              <a:t>sepositi</a:t>
            </a:r>
            <a:r>
              <a:rPr lang="en-US" sz="1600" dirty="0" smtClean="0"/>
              <a:t> </a:t>
            </a:r>
            <a:r>
              <a:rPr lang="en-US" sz="1600" dirty="0" err="1"/>
              <a:t>ciceris</a:t>
            </a:r>
            <a:r>
              <a:rPr lang="en-US" sz="1600" dirty="0"/>
              <a:t> </a:t>
            </a:r>
            <a:r>
              <a:rPr lang="en-US" sz="1600" dirty="0" err="1"/>
              <a:t>nec</a:t>
            </a:r>
            <a:r>
              <a:rPr lang="en-US" sz="1600" dirty="0"/>
              <a:t> </a:t>
            </a:r>
            <a:r>
              <a:rPr lang="en-US" sz="1600" dirty="0" err="1"/>
              <a:t>longae</a:t>
            </a:r>
            <a:r>
              <a:rPr lang="en-US" sz="1600" dirty="0"/>
              <a:t> </a:t>
            </a:r>
            <a:r>
              <a:rPr lang="en-US" sz="1600" dirty="0" err="1"/>
              <a:t>invidit</a:t>
            </a:r>
            <a:r>
              <a:rPr lang="en-US" sz="1600" dirty="0"/>
              <a:t> </a:t>
            </a:r>
            <a:r>
              <a:rPr lang="en-US" sz="1600" dirty="0" err="1"/>
              <a:t>avenae</a:t>
            </a:r>
            <a:r>
              <a:rPr lang="en-US" sz="1600" dirty="0" smtClean="0"/>
              <a:t>,</a:t>
            </a:r>
          </a:p>
          <a:p>
            <a:r>
              <a:rPr lang="en-US" sz="1600" dirty="0" err="1" smtClean="0"/>
              <a:t>aridum</a:t>
            </a:r>
            <a:r>
              <a:rPr lang="en-US" sz="1600" dirty="0" smtClean="0"/>
              <a:t> </a:t>
            </a:r>
            <a:r>
              <a:rPr lang="en-US" sz="1600" dirty="0"/>
              <a:t>et ore </a:t>
            </a:r>
            <a:r>
              <a:rPr lang="en-US" sz="1600" dirty="0" err="1"/>
              <a:t>ferens</a:t>
            </a:r>
            <a:r>
              <a:rPr lang="en-US" sz="1600" dirty="0"/>
              <a:t> </a:t>
            </a:r>
            <a:r>
              <a:rPr lang="en-US" sz="1600" dirty="0" err="1"/>
              <a:t>acinum</a:t>
            </a:r>
            <a:r>
              <a:rPr lang="en-US" sz="1600" dirty="0"/>
              <a:t> </a:t>
            </a:r>
            <a:r>
              <a:rPr lang="en-US" sz="1600" dirty="0" err="1"/>
              <a:t>semesaque</a:t>
            </a:r>
            <a:r>
              <a:rPr lang="en-US" sz="1600" dirty="0"/>
              <a:t> </a:t>
            </a:r>
            <a:r>
              <a:rPr lang="en-US" sz="1600" dirty="0" err="1" smtClean="0"/>
              <a:t>lardi</a:t>
            </a:r>
            <a:endParaRPr lang="en-US" sz="1600" dirty="0" smtClean="0"/>
          </a:p>
          <a:p>
            <a:r>
              <a:rPr lang="en-US" sz="1600" dirty="0" smtClean="0"/>
              <a:t>frusta </a:t>
            </a:r>
            <a:r>
              <a:rPr lang="en-US" sz="1600" dirty="0" err="1"/>
              <a:t>dedit</a:t>
            </a:r>
            <a:r>
              <a:rPr lang="en-US" sz="1600" dirty="0"/>
              <a:t>, </a:t>
            </a:r>
            <a:r>
              <a:rPr lang="en-US" sz="1600" dirty="0" err="1"/>
              <a:t>cupiens</a:t>
            </a:r>
            <a:r>
              <a:rPr lang="en-US" sz="1600" dirty="0"/>
              <a:t> </a:t>
            </a:r>
            <a:r>
              <a:rPr lang="en-US" sz="1600" dirty="0" err="1"/>
              <a:t>varia</a:t>
            </a:r>
            <a:r>
              <a:rPr lang="en-US" sz="1600" dirty="0"/>
              <a:t> </a:t>
            </a:r>
            <a:r>
              <a:rPr lang="en-US" sz="1600" dirty="0" err="1"/>
              <a:t>fastidia</a:t>
            </a:r>
            <a:r>
              <a:rPr lang="en-US" sz="1600" dirty="0"/>
              <a:t> </a:t>
            </a:r>
            <a:r>
              <a:rPr lang="en-US" sz="1600" dirty="0" err="1" smtClean="0"/>
              <a:t>cena</a:t>
            </a:r>
            <a:endParaRPr lang="en-US" sz="1600" dirty="0" smtClean="0"/>
          </a:p>
          <a:p>
            <a:r>
              <a:rPr lang="en-US" sz="1600" dirty="0" err="1" smtClean="0"/>
              <a:t>vincere</a:t>
            </a:r>
            <a:r>
              <a:rPr lang="en-US" sz="1600" dirty="0" smtClean="0"/>
              <a:t> </a:t>
            </a:r>
            <a:r>
              <a:rPr lang="en-US" sz="1600" dirty="0" err="1"/>
              <a:t>tangentis</a:t>
            </a:r>
            <a:r>
              <a:rPr lang="en-US" sz="1600" dirty="0"/>
              <a:t> male </a:t>
            </a:r>
            <a:r>
              <a:rPr lang="en-US" sz="1600" dirty="0" err="1"/>
              <a:t>singula</a:t>
            </a:r>
            <a:r>
              <a:rPr lang="en-US" sz="1600" dirty="0"/>
              <a:t> dente </a:t>
            </a:r>
            <a:r>
              <a:rPr lang="en-US" sz="1600" dirty="0" err="1"/>
              <a:t>superbo</a:t>
            </a:r>
            <a:r>
              <a:rPr lang="en-US" sz="1600" dirty="0"/>
              <a:t> </a:t>
            </a:r>
            <a:r>
              <a:rPr lang="en-US" sz="1600" dirty="0" smtClean="0"/>
              <a:t>:</a:t>
            </a:r>
          </a:p>
          <a:p>
            <a:r>
              <a:rPr lang="en-US" sz="1600" dirty="0" smtClean="0"/>
              <a:t>cum </a:t>
            </a:r>
            <a:r>
              <a:rPr lang="en-US" sz="1600" dirty="0" err="1"/>
              <a:t>pater</a:t>
            </a:r>
            <a:r>
              <a:rPr lang="en-US" sz="1600" dirty="0"/>
              <a:t> ipse </a:t>
            </a:r>
            <a:r>
              <a:rPr lang="en-US" sz="1600" dirty="0" err="1"/>
              <a:t>domus</a:t>
            </a:r>
            <a:r>
              <a:rPr lang="en-US" sz="1600" dirty="0"/>
              <a:t> </a:t>
            </a:r>
            <a:r>
              <a:rPr lang="en-US" sz="1600" dirty="0" err="1"/>
              <a:t>palea</a:t>
            </a:r>
            <a:r>
              <a:rPr lang="en-US" sz="1600" dirty="0"/>
              <a:t> </a:t>
            </a:r>
            <a:r>
              <a:rPr lang="en-US" sz="1600" dirty="0" err="1"/>
              <a:t>porrectus</a:t>
            </a:r>
            <a:r>
              <a:rPr lang="en-US" sz="1600" dirty="0"/>
              <a:t> in </a:t>
            </a:r>
            <a:r>
              <a:rPr lang="en-US" sz="1600" dirty="0" err="1" smtClean="0"/>
              <a:t>horna</a:t>
            </a:r>
            <a:endParaRPr lang="en-US" sz="1600" dirty="0" smtClean="0"/>
          </a:p>
          <a:p>
            <a:r>
              <a:rPr lang="en-US" sz="1600" dirty="0" err="1" smtClean="0"/>
              <a:t>esset</a:t>
            </a:r>
            <a:r>
              <a:rPr lang="en-US" sz="1600" dirty="0" smtClean="0"/>
              <a:t> </a:t>
            </a:r>
            <a:r>
              <a:rPr lang="en-US" sz="1600" dirty="0" err="1"/>
              <a:t>ador</a:t>
            </a:r>
            <a:r>
              <a:rPr lang="en-US" sz="1600" dirty="0"/>
              <a:t> </a:t>
            </a:r>
            <a:r>
              <a:rPr lang="en-US" sz="1600" dirty="0" err="1"/>
              <a:t>loliumque</a:t>
            </a:r>
            <a:r>
              <a:rPr lang="en-US" sz="1600" dirty="0"/>
              <a:t>, </a:t>
            </a:r>
            <a:r>
              <a:rPr lang="en-US" sz="1600" dirty="0" err="1"/>
              <a:t>dapis</a:t>
            </a:r>
            <a:r>
              <a:rPr lang="en-US" sz="1600" dirty="0"/>
              <a:t> </a:t>
            </a:r>
            <a:r>
              <a:rPr lang="en-US" sz="1600" dirty="0" err="1"/>
              <a:t>meliora</a:t>
            </a:r>
            <a:r>
              <a:rPr lang="en-US" sz="1600" dirty="0"/>
              <a:t> </a:t>
            </a:r>
            <a:r>
              <a:rPr lang="en-US" sz="1600" dirty="0" err="1"/>
              <a:t>relinquens</a:t>
            </a:r>
            <a:r>
              <a:rPr lang="en-US" sz="1600" dirty="0" smtClean="0"/>
              <a:t>.</a:t>
            </a:r>
          </a:p>
          <a:p>
            <a:r>
              <a:rPr lang="en-US" sz="1600" dirty="0" smtClean="0"/>
              <a:t>tandem </a:t>
            </a:r>
            <a:r>
              <a:rPr lang="en-US" sz="1600" dirty="0" err="1"/>
              <a:t>urbanus</a:t>
            </a:r>
            <a:r>
              <a:rPr lang="en-US" sz="1600" dirty="0"/>
              <a:t> ad </a:t>
            </a:r>
            <a:r>
              <a:rPr lang="en-US" sz="1600" dirty="0" err="1"/>
              <a:t>hunc</a:t>
            </a:r>
            <a:r>
              <a:rPr lang="en-US" sz="1600" dirty="0"/>
              <a:t> "quid </a:t>
            </a:r>
            <a:r>
              <a:rPr lang="en-US" sz="1600" dirty="0" err="1"/>
              <a:t>te</a:t>
            </a:r>
            <a:r>
              <a:rPr lang="en-US" sz="1600" dirty="0"/>
              <a:t> </a:t>
            </a:r>
            <a:r>
              <a:rPr lang="en-US" sz="1600" dirty="0" err="1" smtClean="0"/>
              <a:t>iuvat</a:t>
            </a:r>
            <a:r>
              <a:rPr lang="en-US" sz="1600" dirty="0" smtClean="0"/>
              <a:t>”</a:t>
            </a:r>
          </a:p>
          <a:p>
            <a:r>
              <a:rPr lang="en-US" sz="1600" dirty="0" smtClean="0"/>
              <a:t>                                                     </a:t>
            </a:r>
            <a:r>
              <a:rPr lang="en-US" sz="1600" dirty="0" err="1"/>
              <a:t>inquit</a:t>
            </a:r>
            <a:r>
              <a:rPr lang="en-US" sz="1600" dirty="0" err="1" smtClean="0"/>
              <a:t>,"</a:t>
            </a:r>
            <a:r>
              <a:rPr lang="en-US" sz="1600" dirty="0" err="1"/>
              <a:t>amice</a:t>
            </a:r>
            <a:r>
              <a:rPr lang="en-US" sz="1600" dirty="0" smtClean="0"/>
              <a:t>,</a:t>
            </a:r>
          </a:p>
          <a:p>
            <a:r>
              <a:rPr lang="en-US" sz="1600" dirty="0" err="1" smtClean="0"/>
              <a:t>praerupti</a:t>
            </a:r>
            <a:r>
              <a:rPr lang="en-US" sz="1600" dirty="0" smtClean="0"/>
              <a:t> </a:t>
            </a:r>
            <a:r>
              <a:rPr lang="en-US" sz="1600" dirty="0" err="1"/>
              <a:t>nemoris</a:t>
            </a:r>
            <a:r>
              <a:rPr lang="en-US" sz="1600" dirty="0"/>
              <a:t> </a:t>
            </a:r>
            <a:r>
              <a:rPr lang="en-US" sz="1600" dirty="0" err="1"/>
              <a:t>patientem</a:t>
            </a:r>
            <a:r>
              <a:rPr lang="en-US" sz="1600" dirty="0"/>
              <a:t> </a:t>
            </a:r>
            <a:r>
              <a:rPr lang="en-US" sz="1600" dirty="0" err="1"/>
              <a:t>vivere</a:t>
            </a:r>
            <a:r>
              <a:rPr lang="en-US" sz="1600" dirty="0"/>
              <a:t> </a:t>
            </a:r>
            <a:r>
              <a:rPr lang="en-US" sz="1600" dirty="0" err="1"/>
              <a:t>dorso</a:t>
            </a:r>
            <a:r>
              <a:rPr lang="en-US" sz="1600" dirty="0" smtClean="0"/>
              <a:t>?</a:t>
            </a:r>
          </a:p>
          <a:p>
            <a:r>
              <a:rPr lang="en-US" sz="1600" dirty="0" err="1" smtClean="0"/>
              <a:t>vis</a:t>
            </a:r>
            <a:r>
              <a:rPr lang="en-US" sz="1600" dirty="0" smtClean="0"/>
              <a:t> </a:t>
            </a:r>
            <a:r>
              <a:rPr lang="en-US" sz="1600" dirty="0" err="1"/>
              <a:t>tu</a:t>
            </a:r>
            <a:r>
              <a:rPr lang="en-US" sz="1600" dirty="0"/>
              <a:t> </a:t>
            </a:r>
            <a:r>
              <a:rPr lang="en-US" sz="1600" dirty="0" err="1"/>
              <a:t>homines</a:t>
            </a:r>
            <a:r>
              <a:rPr lang="en-US" sz="1600" dirty="0"/>
              <a:t> </a:t>
            </a:r>
            <a:r>
              <a:rPr lang="en-US" sz="1600" dirty="0" err="1"/>
              <a:t>urbemque</a:t>
            </a:r>
            <a:r>
              <a:rPr lang="en-US" sz="1600" dirty="0"/>
              <a:t> </a:t>
            </a:r>
            <a:r>
              <a:rPr lang="en-US" sz="1600" dirty="0" err="1"/>
              <a:t>feris</a:t>
            </a:r>
            <a:r>
              <a:rPr lang="en-US" sz="1600" dirty="0"/>
              <a:t> </a:t>
            </a:r>
            <a:r>
              <a:rPr lang="en-US" sz="1600" dirty="0" err="1"/>
              <a:t>praeponere</a:t>
            </a:r>
            <a:r>
              <a:rPr lang="en-US" sz="1600" dirty="0"/>
              <a:t> </a:t>
            </a:r>
            <a:r>
              <a:rPr lang="en-US" sz="1600" dirty="0" err="1"/>
              <a:t>silvis</a:t>
            </a:r>
            <a:r>
              <a:rPr lang="en-US" sz="1600" dirty="0" smtClean="0"/>
              <a:t>?</a:t>
            </a:r>
          </a:p>
          <a:p>
            <a:r>
              <a:rPr lang="en-US" sz="1600" dirty="0" smtClean="0"/>
              <a:t>carpe </a:t>
            </a:r>
            <a:r>
              <a:rPr lang="en-US" sz="1600" dirty="0" err="1"/>
              <a:t>viam</a:t>
            </a:r>
            <a:r>
              <a:rPr lang="en-US" sz="1600" dirty="0"/>
              <a:t>, </a:t>
            </a:r>
            <a:r>
              <a:rPr lang="en-US" sz="1600" dirty="0" err="1"/>
              <a:t>mihi</a:t>
            </a:r>
            <a:r>
              <a:rPr lang="en-US" sz="1600" dirty="0"/>
              <a:t> </a:t>
            </a:r>
            <a:r>
              <a:rPr lang="en-US" sz="1600" dirty="0" err="1"/>
              <a:t>crede</a:t>
            </a:r>
            <a:r>
              <a:rPr lang="en-US" sz="1600" dirty="0"/>
              <a:t>, comes ; </a:t>
            </a:r>
            <a:r>
              <a:rPr lang="en-US" sz="1600" dirty="0" err="1"/>
              <a:t>terrestria</a:t>
            </a:r>
            <a:r>
              <a:rPr lang="en-US" sz="1600" dirty="0"/>
              <a:t> </a:t>
            </a:r>
            <a:r>
              <a:rPr lang="en-US" sz="1600" dirty="0" err="1" smtClean="0"/>
              <a:t>quando</a:t>
            </a:r>
            <a:endParaRPr lang="en-US" sz="1600" dirty="0" smtClean="0"/>
          </a:p>
          <a:p>
            <a:r>
              <a:rPr lang="en-US" sz="1600" dirty="0" err="1" smtClean="0"/>
              <a:t>mortalis</a:t>
            </a:r>
            <a:r>
              <a:rPr lang="en-US" sz="1600" dirty="0" smtClean="0"/>
              <a:t> </a:t>
            </a:r>
            <a:r>
              <a:rPr lang="en-US" sz="1600" dirty="0"/>
              <a:t>animas </a:t>
            </a:r>
            <a:r>
              <a:rPr lang="en-US" sz="1600" dirty="0" err="1"/>
              <a:t>vivunt</a:t>
            </a:r>
            <a:r>
              <a:rPr lang="en-US" sz="1600" dirty="0"/>
              <a:t> </a:t>
            </a:r>
            <a:r>
              <a:rPr lang="en-US" sz="1600" dirty="0" err="1"/>
              <a:t>sortita</a:t>
            </a:r>
            <a:r>
              <a:rPr lang="en-US" sz="1600" dirty="0"/>
              <a:t>, </a:t>
            </a:r>
            <a:r>
              <a:rPr lang="en-US" sz="1600" dirty="0" err="1"/>
              <a:t>neque</a:t>
            </a:r>
            <a:r>
              <a:rPr lang="en-US" sz="1600" dirty="0"/>
              <a:t> </a:t>
            </a:r>
            <a:r>
              <a:rPr lang="en-US" sz="1600" dirty="0" err="1"/>
              <a:t>ulla</a:t>
            </a:r>
            <a:r>
              <a:rPr lang="en-US" sz="1600" dirty="0"/>
              <a:t> </a:t>
            </a:r>
            <a:r>
              <a:rPr lang="en-US" sz="1600" dirty="0" err="1" smtClean="0"/>
              <a:t>est</a:t>
            </a:r>
            <a:endParaRPr lang="en-US" sz="1600" dirty="0" smtClean="0"/>
          </a:p>
          <a:p>
            <a:r>
              <a:rPr lang="en-US" sz="1600" dirty="0" err="1" smtClean="0"/>
              <a:t>aut</a:t>
            </a:r>
            <a:r>
              <a:rPr lang="en-US" sz="1600" dirty="0" smtClean="0"/>
              <a:t> </a:t>
            </a:r>
            <a:r>
              <a:rPr lang="en-US" sz="1600" dirty="0" err="1"/>
              <a:t>magno</a:t>
            </a:r>
            <a:r>
              <a:rPr lang="en-US" sz="1600" dirty="0"/>
              <a:t> </a:t>
            </a:r>
            <a:r>
              <a:rPr lang="en-US" sz="1600" dirty="0" err="1"/>
              <a:t>aut</a:t>
            </a:r>
            <a:r>
              <a:rPr lang="en-US" sz="1600" dirty="0"/>
              <a:t> </a:t>
            </a:r>
            <a:r>
              <a:rPr lang="en-US" sz="1600" dirty="0" err="1"/>
              <a:t>parvo</a:t>
            </a:r>
            <a:r>
              <a:rPr lang="en-US" sz="1600" dirty="0"/>
              <a:t> </a:t>
            </a:r>
            <a:r>
              <a:rPr lang="en-US" sz="1600" dirty="0" err="1"/>
              <a:t>leti</a:t>
            </a:r>
            <a:r>
              <a:rPr lang="en-US" sz="1600" dirty="0"/>
              <a:t> </a:t>
            </a:r>
            <a:r>
              <a:rPr lang="en-US" sz="1600" dirty="0" err="1"/>
              <a:t>fuga</a:t>
            </a:r>
            <a:r>
              <a:rPr lang="en-US" sz="1600" dirty="0"/>
              <a:t> : quo, bone, circa</a:t>
            </a:r>
            <a:r>
              <a:rPr lang="en-US" sz="1600" dirty="0" smtClean="0"/>
              <a:t>,</a:t>
            </a:r>
          </a:p>
          <a:p>
            <a:r>
              <a:rPr lang="en-US" sz="1600" dirty="0" err="1" smtClean="0"/>
              <a:t>dum</a:t>
            </a:r>
            <a:r>
              <a:rPr lang="en-US" sz="1600" dirty="0" smtClean="0"/>
              <a:t> </a:t>
            </a:r>
            <a:r>
              <a:rPr lang="en-US" sz="1600" dirty="0"/>
              <a:t>licet, in rebus </a:t>
            </a:r>
            <a:r>
              <a:rPr lang="en-US" sz="1600" dirty="0" err="1"/>
              <a:t>iucundis</a:t>
            </a:r>
            <a:r>
              <a:rPr lang="en-US" sz="1600" dirty="0"/>
              <a:t> vive </a:t>
            </a:r>
            <a:r>
              <a:rPr lang="en-US" sz="1600" dirty="0" err="1"/>
              <a:t>beatus</a:t>
            </a:r>
            <a:r>
              <a:rPr lang="en-US" sz="1600" dirty="0" smtClean="0"/>
              <a:t> </a:t>
            </a:r>
          </a:p>
          <a:p>
            <a:r>
              <a:rPr lang="en-US" sz="1600" dirty="0" smtClean="0"/>
              <a:t>:</a:t>
            </a:r>
            <a:r>
              <a:rPr lang="en-US" sz="1600" dirty="0"/>
              <a:t>vive </a:t>
            </a:r>
            <a:r>
              <a:rPr lang="en-US" sz="1600" dirty="0" err="1"/>
              <a:t>memor</a:t>
            </a:r>
            <a:r>
              <a:rPr lang="en-US" sz="1600" dirty="0"/>
              <a:t>, quam sis </a:t>
            </a:r>
            <a:r>
              <a:rPr lang="en-US" sz="1600" dirty="0" err="1"/>
              <a:t>aevi</a:t>
            </a:r>
            <a:r>
              <a:rPr lang="en-US" sz="1600" dirty="0"/>
              <a:t> </a:t>
            </a:r>
            <a:r>
              <a:rPr lang="en-US" sz="1600" dirty="0" err="1"/>
              <a:t>brevis</a:t>
            </a:r>
            <a:r>
              <a:rPr lang="en-US" sz="1600" dirty="0"/>
              <a:t>."</a:t>
            </a:r>
            <a:r>
              <a:rPr lang="en-US" sz="1600" dirty="0" smtClean="0"/>
              <a:t> </a:t>
            </a:r>
          </a:p>
          <a:p>
            <a:endParaRPr lang="en-US" sz="1600" dirty="0" smtClean="0"/>
          </a:p>
          <a:p>
            <a:endParaRPr lang="en-US" sz="1600" dirty="0" smtClean="0"/>
          </a:p>
          <a:p>
            <a:r>
              <a:rPr lang="en-US" sz="1600" dirty="0" smtClean="0"/>
              <a:t>Horace, Satire II 6 </a:t>
            </a:r>
            <a:r>
              <a:rPr lang="en-US" sz="1600" i="1" dirty="0" smtClean="0"/>
              <a:t>lines 79 - 96</a:t>
            </a:r>
            <a:endParaRPr lang="en-US" sz="1600" dirty="0"/>
          </a:p>
        </p:txBody>
      </p:sp>
      <p:sp>
        <p:nvSpPr>
          <p:cNvPr id="3" name="TextBox 2"/>
          <p:cNvSpPr txBox="1"/>
          <p:nvPr/>
        </p:nvSpPr>
        <p:spPr>
          <a:xfrm>
            <a:off x="4267200" y="228600"/>
            <a:ext cx="4876800" cy="6494087"/>
          </a:xfrm>
          <a:prstGeom prst="rect">
            <a:avLst/>
          </a:prstGeom>
          <a:noFill/>
        </p:spPr>
        <p:txBody>
          <a:bodyPr wrap="square" rtlCol="0">
            <a:spAutoFit/>
          </a:bodyPr>
          <a:lstStyle/>
          <a:p>
            <a:r>
              <a:rPr lang="en-US" sz="1600" dirty="0"/>
              <a:t>Once upon a time a </a:t>
            </a:r>
            <a:r>
              <a:rPr lang="en-US" sz="1600" dirty="0" smtClean="0"/>
              <a:t>country mouse </a:t>
            </a:r>
            <a:r>
              <a:rPr lang="en-US" sz="1600" dirty="0"/>
              <a:t>is reported to have received a city-mouse into his poor cave, an old host, his old acquaintance; a blunt fellow and attentive to his acquisitions, yet so as he could [on occasion] enlarge his narrow soul in acts of hospitality. What need of many words? He neither grudged him the hoarded vetches, nor the long oats; and bringing in his mouth a dry plum, and nibbled scraps of bacon, presented them to him, being desirous by the variety of the supper to get the better of the daintiness of his guest, who hardly touched with his delicate tooth the several things: while the father of the family himself, extended on fresh straw, ate a spelt and darnel, leaving that which was better [for his guest]. At length the citizen addressing him, 'Friend,' says he, 'what delight have you to live laboriously on the ridge of a rugged thicket? Will you not prefer men and the city to the savage woods? Take my advice, and go along with me to the city: since mortal lives are allotted to all terrestrial animals, nor is there any escape from death, either for the great or the small. Wherefore, my good friend, while it is in your power, live happy in joyous circumstances: live mindful of how brief an existence you are</a:t>
            </a:r>
            <a:r>
              <a:rPr lang="en-US" sz="1600" dirty="0" smtClean="0"/>
              <a:t>.’</a:t>
            </a:r>
          </a:p>
          <a:p>
            <a:endParaRPr lang="en-US" sz="1600" dirty="0" smtClean="0"/>
          </a:p>
          <a:p>
            <a:r>
              <a:rPr lang="en-US" sz="1600" dirty="0" smtClean="0"/>
              <a:t>Translation: C. Smart (1863), courtesy of J. Kirby, Purdue University</a:t>
            </a:r>
            <a:endParaRPr lang="en-US"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0" y="152400"/>
            <a:ext cx="9144000" cy="5262979"/>
          </a:xfrm>
          <a:prstGeom prst="rect">
            <a:avLst/>
          </a:prstGeom>
          <a:noFill/>
        </p:spPr>
        <p:txBody>
          <a:bodyPr wrap="square" rtlCol="0">
            <a:spAutoFit/>
          </a:bodyPr>
          <a:lstStyle/>
          <a:p>
            <a:pPr algn="ctr">
              <a:spcBef>
                <a:spcPct val="50000"/>
              </a:spcBef>
            </a:pPr>
            <a:r>
              <a:rPr lang="en-US" dirty="0" smtClean="0"/>
              <a:t>Catullus poem 45</a:t>
            </a:r>
          </a:p>
          <a:p>
            <a:pPr>
              <a:spcBef>
                <a:spcPct val="50000"/>
              </a:spcBef>
            </a:pPr>
            <a:r>
              <a:rPr lang="en-US" dirty="0" smtClean="0"/>
              <a:t>Catullus is describing the mutual love between </a:t>
            </a:r>
            <a:r>
              <a:rPr lang="en-US" dirty="0" err="1" smtClean="0"/>
              <a:t>Septimius</a:t>
            </a:r>
            <a:r>
              <a:rPr lang="en-US" dirty="0" smtClean="0"/>
              <a:t> and his girlfriend (</a:t>
            </a:r>
            <a:r>
              <a:rPr lang="en-US" i="1" dirty="0" err="1" smtClean="0"/>
              <a:t>suos</a:t>
            </a:r>
            <a:r>
              <a:rPr lang="en-US" i="1" dirty="0" smtClean="0"/>
              <a:t> </a:t>
            </a:r>
            <a:r>
              <a:rPr lang="en-US" i="1" dirty="0" err="1" smtClean="0"/>
              <a:t>amores</a:t>
            </a:r>
            <a:r>
              <a:rPr lang="en-US" i="1" dirty="0" smtClean="0"/>
              <a:t>) </a:t>
            </a:r>
            <a:r>
              <a:rPr lang="en-US" dirty="0" smtClean="0"/>
              <a:t>Acme.</a:t>
            </a:r>
          </a:p>
          <a:p>
            <a:pPr algn="ctr">
              <a:spcBef>
                <a:spcPct val="50000"/>
              </a:spcBef>
            </a:pPr>
            <a:endParaRPr lang="en-US" dirty="0" smtClean="0"/>
          </a:p>
          <a:p>
            <a:pPr algn="ctr">
              <a:spcBef>
                <a:spcPct val="50000"/>
              </a:spcBef>
            </a:pPr>
            <a:r>
              <a:rPr lang="en-US" b="1" dirty="0" err="1" smtClean="0"/>
              <a:t>Acmen</a:t>
            </a:r>
            <a:r>
              <a:rPr lang="en-US" b="1" dirty="0" smtClean="0"/>
              <a:t> </a:t>
            </a:r>
            <a:r>
              <a:rPr lang="en-US" b="1" dirty="0" err="1" smtClean="0"/>
              <a:t>Septimius</a:t>
            </a:r>
            <a:r>
              <a:rPr lang="en-US" b="1" dirty="0" smtClean="0"/>
              <a:t> </a:t>
            </a:r>
            <a:r>
              <a:rPr lang="en-US" b="1" dirty="0" err="1" smtClean="0"/>
              <a:t>suos</a:t>
            </a:r>
            <a:r>
              <a:rPr lang="en-US" b="1" dirty="0" smtClean="0"/>
              <a:t> </a:t>
            </a:r>
            <a:r>
              <a:rPr lang="en-US" b="1" dirty="0" err="1" smtClean="0"/>
              <a:t>amores</a:t>
            </a:r>
            <a:endParaRPr lang="en-US" b="1" dirty="0" smtClean="0"/>
          </a:p>
          <a:p>
            <a:pPr algn="ctr">
              <a:spcBef>
                <a:spcPct val="50000"/>
              </a:spcBef>
            </a:pPr>
            <a:r>
              <a:rPr lang="en-US" b="1" dirty="0" smtClean="0"/>
              <a:t>tenens in </a:t>
            </a:r>
            <a:r>
              <a:rPr lang="en-US" b="1" dirty="0" err="1" smtClean="0"/>
              <a:t>gremio</a:t>
            </a:r>
            <a:r>
              <a:rPr lang="en-US" b="1" dirty="0" smtClean="0"/>
              <a:t> ‘mea’ </a:t>
            </a:r>
            <a:r>
              <a:rPr lang="en-US" b="1" dirty="0" err="1" smtClean="0"/>
              <a:t>inquit</a:t>
            </a:r>
            <a:r>
              <a:rPr lang="en-US" b="1" dirty="0" smtClean="0"/>
              <a:t> ‘Acme  …</a:t>
            </a:r>
          </a:p>
          <a:p>
            <a:pPr>
              <a:spcBef>
                <a:spcPct val="50000"/>
              </a:spcBef>
            </a:pPr>
            <a:endParaRPr lang="en-US" dirty="0" smtClean="0"/>
          </a:p>
          <a:p>
            <a:pPr>
              <a:spcBef>
                <a:spcPct val="50000"/>
              </a:spcBef>
            </a:pPr>
            <a:r>
              <a:rPr lang="en-US" dirty="0" smtClean="0"/>
              <a:t>The translation of the first few lines is: </a:t>
            </a:r>
          </a:p>
          <a:p>
            <a:pPr>
              <a:spcBef>
                <a:spcPct val="50000"/>
              </a:spcBef>
            </a:pPr>
            <a:r>
              <a:rPr lang="en-US" i="1" dirty="0" err="1" smtClean="0"/>
              <a:t>Septimius</a:t>
            </a:r>
            <a:r>
              <a:rPr lang="en-US" i="1" dirty="0" smtClean="0"/>
              <a:t>, holding his girlfriend Acme in his embrace, </a:t>
            </a:r>
          </a:p>
          <a:p>
            <a:pPr>
              <a:spcBef>
                <a:spcPct val="50000"/>
              </a:spcBef>
            </a:pPr>
            <a:r>
              <a:rPr lang="en-US" i="1" dirty="0" smtClean="0"/>
              <a:t>            said ‘My dear Acme ….</a:t>
            </a:r>
          </a:p>
        </p:txBody>
      </p:sp>
      <p:sp>
        <p:nvSpPr>
          <p:cNvPr id="3" name="TextBox 2"/>
          <p:cNvSpPr txBox="1"/>
          <p:nvPr/>
        </p:nvSpPr>
        <p:spPr>
          <a:xfrm>
            <a:off x="0" y="5638800"/>
            <a:ext cx="9144000" cy="830997"/>
          </a:xfrm>
          <a:prstGeom prst="rect">
            <a:avLst/>
          </a:prstGeom>
          <a:noFill/>
        </p:spPr>
        <p:txBody>
          <a:bodyPr wrap="square" rtlCol="0">
            <a:spAutoFit/>
          </a:bodyPr>
          <a:lstStyle/>
          <a:p>
            <a:r>
              <a:rPr lang="en-US" b="1" dirty="0" smtClean="0"/>
              <a:t>Look at the word-order of line one.  Who is ‘embracing’ whom?</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0" y="0"/>
            <a:ext cx="4495800" cy="6740309"/>
          </a:xfrm>
          <a:prstGeom prst="rect">
            <a:avLst/>
          </a:prstGeom>
          <a:noFill/>
        </p:spPr>
        <p:txBody>
          <a:bodyPr wrap="square" rtlCol="0">
            <a:spAutoFit/>
          </a:bodyPr>
          <a:lstStyle/>
          <a:p>
            <a:r>
              <a:rPr lang="en-US" sz="1600" dirty="0" err="1"/>
              <a:t>Septimius</a:t>
            </a:r>
            <a:r>
              <a:rPr lang="en-US" sz="1600" dirty="0"/>
              <a:t>, holding his lover </a:t>
            </a:r>
            <a:r>
              <a:rPr lang="en-US" sz="1600" dirty="0" err="1"/>
              <a:t>Acme, in</a:t>
            </a:r>
            <a:r>
              <a:rPr lang="en-US" sz="1600" dirty="0"/>
              <a:t> his bosom, said, “my </a:t>
            </a:r>
            <a:r>
              <a:rPr lang="en-US" sz="1600" dirty="0" err="1"/>
              <a:t>Acme, if</a:t>
            </a:r>
            <a:r>
              <a:rPr lang="en-US" sz="1600" dirty="0"/>
              <a:t> I do not love you with abandon and if I am not </a:t>
            </a:r>
            <a:r>
              <a:rPr lang="en-US" sz="1600" dirty="0" err="1"/>
              <a:t>prepared to</a:t>
            </a:r>
            <a:r>
              <a:rPr lang="en-US" sz="1600" dirty="0"/>
              <a:t> henceforth love you constantly for all our </a:t>
            </a:r>
            <a:r>
              <a:rPr lang="en-US" sz="1600" dirty="0" err="1"/>
              <a:t>years, so</a:t>
            </a:r>
            <a:r>
              <a:rPr lang="en-US" sz="1600" dirty="0"/>
              <a:t> many times as he who can </a:t>
            </a:r>
            <a:r>
              <a:rPr lang="en-US" sz="1600" dirty="0" err="1"/>
              <a:t>die alone</a:t>
            </a:r>
            <a:r>
              <a:rPr lang="en-US" sz="1600" dirty="0"/>
              <a:t> in Libya and in sweltering </a:t>
            </a:r>
            <a:r>
              <a:rPr lang="en-US" sz="1600" dirty="0" err="1"/>
              <a:t>India, I</a:t>
            </a:r>
            <a:r>
              <a:rPr lang="en-US" sz="1600" dirty="0"/>
              <a:t> shall come to meet the blue eyed </a:t>
            </a:r>
            <a:r>
              <a:rPr lang="en-US" sz="1600" dirty="0" err="1"/>
              <a:t>lion.” As</a:t>
            </a:r>
            <a:r>
              <a:rPr lang="en-US" sz="1600" dirty="0"/>
              <a:t> he said this, Love sneezed approval </a:t>
            </a:r>
            <a:r>
              <a:rPr lang="en-US" sz="1600" dirty="0" err="1"/>
              <a:t>on the</a:t>
            </a:r>
            <a:r>
              <a:rPr lang="en-US" sz="1600" dirty="0"/>
              <a:t> left as before on the </a:t>
            </a:r>
            <a:r>
              <a:rPr lang="en-US" sz="1600" dirty="0" err="1"/>
              <a:t>right. But</a:t>
            </a:r>
            <a:r>
              <a:rPr lang="en-US" sz="1600" dirty="0"/>
              <a:t> Acme, lightly bending back her </a:t>
            </a:r>
            <a:r>
              <a:rPr lang="en-US" sz="1600" dirty="0" err="1"/>
              <a:t>head, and</a:t>
            </a:r>
            <a:r>
              <a:rPr lang="en-US" sz="1600" dirty="0"/>
              <a:t> having kissed the infatuated </a:t>
            </a:r>
            <a:r>
              <a:rPr lang="en-US" sz="1600" dirty="0" err="1"/>
              <a:t>eyes of</a:t>
            </a:r>
            <a:r>
              <a:rPr lang="en-US" sz="1600" dirty="0"/>
              <a:t> the sweet boy with her wine-red </a:t>
            </a:r>
            <a:r>
              <a:rPr lang="en-US" sz="1600" dirty="0" err="1"/>
              <a:t>mouth, said</a:t>
            </a:r>
            <a:r>
              <a:rPr lang="en-US" sz="1600" dirty="0"/>
              <a:t>, “let it be thus, my life, my little </a:t>
            </a:r>
            <a:r>
              <a:rPr lang="en-US" sz="1600" dirty="0" err="1"/>
              <a:t>Septimius: let</a:t>
            </a:r>
            <a:r>
              <a:rPr lang="en-US" sz="1600" dirty="0"/>
              <a:t> us forever serve this one </a:t>
            </a:r>
            <a:r>
              <a:rPr lang="en-US" sz="1600" dirty="0" err="1"/>
              <a:t>master, so</a:t>
            </a:r>
            <a:r>
              <a:rPr lang="en-US" sz="1600" dirty="0"/>
              <a:t> that a passion far grander and </a:t>
            </a:r>
            <a:r>
              <a:rPr lang="en-US" sz="1600" dirty="0" err="1"/>
              <a:t>keener may</a:t>
            </a:r>
            <a:r>
              <a:rPr lang="en-US" sz="1600" dirty="0"/>
              <a:t> burn in my soft </a:t>
            </a:r>
            <a:r>
              <a:rPr lang="en-US" sz="1600" dirty="0" err="1"/>
              <a:t>marrow.” As</a:t>
            </a:r>
            <a:r>
              <a:rPr lang="en-US" sz="1600" dirty="0"/>
              <a:t> she said this, Love sneezed approval </a:t>
            </a:r>
            <a:r>
              <a:rPr lang="en-US" sz="1600" dirty="0" err="1"/>
              <a:t>on the</a:t>
            </a:r>
            <a:r>
              <a:rPr lang="en-US" sz="1600" dirty="0"/>
              <a:t> left as before on the </a:t>
            </a:r>
            <a:r>
              <a:rPr lang="en-US" sz="1600" dirty="0" err="1"/>
              <a:t>right. Now</a:t>
            </a:r>
            <a:r>
              <a:rPr lang="en-US" sz="1600" dirty="0"/>
              <a:t>, having started off on a good </a:t>
            </a:r>
            <a:r>
              <a:rPr lang="en-US" sz="1600" dirty="0" err="1"/>
              <a:t>omen, they</a:t>
            </a:r>
            <a:r>
              <a:rPr lang="en-US" sz="1600" dirty="0"/>
              <a:t> love and are loved like-</a:t>
            </a:r>
            <a:r>
              <a:rPr lang="en-US" sz="1600" dirty="0" err="1"/>
              <a:t>mindedly. Poor</a:t>
            </a:r>
            <a:r>
              <a:rPr lang="en-US" sz="1600" dirty="0"/>
              <a:t> little </a:t>
            </a:r>
            <a:r>
              <a:rPr lang="en-US" sz="1600" dirty="0" err="1"/>
              <a:t>Septimius</a:t>
            </a:r>
            <a:r>
              <a:rPr lang="en-US" sz="1600" dirty="0"/>
              <a:t> prefers Acme </a:t>
            </a:r>
            <a:r>
              <a:rPr lang="en-US" sz="1600" dirty="0" err="1"/>
              <a:t>alone to</a:t>
            </a:r>
            <a:r>
              <a:rPr lang="en-US" sz="1600" dirty="0"/>
              <a:t> Syria and </a:t>
            </a:r>
            <a:r>
              <a:rPr lang="en-US" sz="1600" dirty="0" err="1"/>
              <a:t>Britain: the</a:t>
            </a:r>
            <a:r>
              <a:rPr lang="en-US" sz="1600" dirty="0"/>
              <a:t> faithful Acme finds </a:t>
            </a:r>
            <a:r>
              <a:rPr lang="en-US" sz="1600" dirty="0" err="1"/>
              <a:t>pleasure and</a:t>
            </a:r>
            <a:r>
              <a:rPr lang="en-US" sz="1600" dirty="0"/>
              <a:t> desire in </a:t>
            </a:r>
            <a:r>
              <a:rPr lang="en-US" sz="1600" dirty="0" err="1"/>
              <a:t>Septimius</a:t>
            </a:r>
            <a:r>
              <a:rPr lang="en-US" sz="1600" dirty="0"/>
              <a:t> </a:t>
            </a:r>
            <a:r>
              <a:rPr lang="en-US" sz="1600" dirty="0" err="1"/>
              <a:t>alone. Who</a:t>
            </a:r>
            <a:r>
              <a:rPr lang="en-US" sz="1600" dirty="0"/>
              <a:t> has seen any one </a:t>
            </a:r>
            <a:r>
              <a:rPr lang="en-US" sz="1600" dirty="0" err="1"/>
              <a:t>happier, who</a:t>
            </a:r>
            <a:r>
              <a:rPr lang="en-US" sz="1600" dirty="0"/>
              <a:t> has seen a more </a:t>
            </a:r>
            <a:r>
              <a:rPr lang="en-US" sz="1600" dirty="0" err="1"/>
              <a:t>blessèd</a:t>
            </a:r>
            <a:r>
              <a:rPr lang="en-US" sz="1600" dirty="0"/>
              <a:t> love?</a:t>
            </a:r>
          </a:p>
        </p:txBody>
      </p:sp>
      <p:sp>
        <p:nvSpPr>
          <p:cNvPr id="3" name="TextBox 2"/>
          <p:cNvSpPr txBox="1"/>
          <p:nvPr/>
        </p:nvSpPr>
        <p:spPr>
          <a:xfrm>
            <a:off x="4419600" y="0"/>
            <a:ext cx="4343400" cy="6494087"/>
          </a:xfrm>
          <a:prstGeom prst="rect">
            <a:avLst/>
          </a:prstGeom>
          <a:noFill/>
        </p:spPr>
        <p:txBody>
          <a:bodyPr wrap="square" rtlCol="0">
            <a:spAutoFit/>
          </a:bodyPr>
          <a:lstStyle/>
          <a:p>
            <a:r>
              <a:rPr lang="en-US" sz="1600" dirty="0" err="1"/>
              <a:t>Acmen</a:t>
            </a:r>
            <a:r>
              <a:rPr lang="en-US" sz="1600" dirty="0"/>
              <a:t> </a:t>
            </a:r>
            <a:r>
              <a:rPr lang="en-US" sz="1600" dirty="0" err="1"/>
              <a:t>Septimius</a:t>
            </a:r>
            <a:r>
              <a:rPr lang="en-US" sz="1600" dirty="0"/>
              <a:t> </a:t>
            </a:r>
            <a:r>
              <a:rPr lang="en-US" sz="1600" dirty="0" err="1"/>
              <a:t>suos</a:t>
            </a:r>
            <a:r>
              <a:rPr lang="en-US" sz="1600" dirty="0"/>
              <a:t> </a:t>
            </a:r>
            <a:r>
              <a:rPr lang="en-US" sz="1600" dirty="0" err="1"/>
              <a:t>amores tenens</a:t>
            </a:r>
            <a:r>
              <a:rPr lang="en-US" sz="1600" dirty="0"/>
              <a:t> in </a:t>
            </a:r>
            <a:r>
              <a:rPr lang="en-US" sz="1600" dirty="0" err="1"/>
              <a:t>gremio</a:t>
            </a:r>
            <a:r>
              <a:rPr lang="en-US" sz="1600" dirty="0"/>
              <a:t> ‘me’' </a:t>
            </a:r>
            <a:r>
              <a:rPr lang="en-US" sz="1600" dirty="0" err="1"/>
              <a:t>inquit</a:t>
            </a:r>
            <a:r>
              <a:rPr lang="en-US" sz="1600" dirty="0"/>
              <a:t> ‘</a:t>
            </a:r>
            <a:r>
              <a:rPr lang="en-US" sz="1600" dirty="0" err="1"/>
              <a:t>Acme, ni</a:t>
            </a:r>
            <a:r>
              <a:rPr lang="en-US" sz="1600" dirty="0"/>
              <a:t> </a:t>
            </a:r>
            <a:r>
              <a:rPr lang="en-US" sz="1600" dirty="0" err="1"/>
              <a:t>te</a:t>
            </a:r>
            <a:r>
              <a:rPr lang="en-US" sz="1600" dirty="0"/>
              <a:t> </a:t>
            </a:r>
            <a:r>
              <a:rPr lang="en-US" sz="1600" dirty="0" err="1"/>
              <a:t>perdite</a:t>
            </a:r>
            <a:r>
              <a:rPr lang="en-US" sz="1600" dirty="0"/>
              <a:t> </a:t>
            </a:r>
            <a:r>
              <a:rPr lang="en-US" sz="1600" dirty="0" err="1"/>
              <a:t>amo</a:t>
            </a:r>
            <a:r>
              <a:rPr lang="en-US" sz="1600" dirty="0"/>
              <a:t> </a:t>
            </a:r>
            <a:r>
              <a:rPr lang="en-US" sz="1600" dirty="0" err="1"/>
              <a:t>atque</a:t>
            </a:r>
            <a:r>
              <a:rPr lang="en-US" sz="1600" dirty="0"/>
              <a:t> </a:t>
            </a:r>
            <a:r>
              <a:rPr lang="en-US" sz="1600" dirty="0" err="1"/>
              <a:t>amare</a:t>
            </a:r>
            <a:r>
              <a:rPr lang="en-US" sz="1600" dirty="0"/>
              <a:t> </a:t>
            </a:r>
            <a:r>
              <a:rPr lang="en-US" sz="1600" dirty="0" err="1"/>
              <a:t>porro omnes</a:t>
            </a:r>
            <a:r>
              <a:rPr lang="en-US" sz="1600" dirty="0"/>
              <a:t> sum </a:t>
            </a:r>
            <a:r>
              <a:rPr lang="en-US" sz="1600" dirty="0" err="1"/>
              <a:t>assidue</a:t>
            </a:r>
            <a:r>
              <a:rPr lang="en-US" sz="1600" dirty="0"/>
              <a:t> </a:t>
            </a:r>
            <a:r>
              <a:rPr lang="en-US" sz="1600" dirty="0" err="1"/>
              <a:t>paratus</a:t>
            </a:r>
            <a:r>
              <a:rPr lang="en-US" sz="1600" dirty="0"/>
              <a:t> </a:t>
            </a:r>
            <a:r>
              <a:rPr lang="en-US" sz="1600" dirty="0" err="1"/>
              <a:t>annos, quantum</a:t>
            </a:r>
            <a:r>
              <a:rPr lang="en-US" sz="1600" dirty="0"/>
              <a:t> qui </a:t>
            </a:r>
            <a:r>
              <a:rPr lang="en-US" sz="1600" dirty="0" err="1"/>
              <a:t>pote</a:t>
            </a:r>
            <a:r>
              <a:rPr lang="en-US" sz="1600" dirty="0"/>
              <a:t> </a:t>
            </a:r>
            <a:r>
              <a:rPr lang="en-US" sz="1600" dirty="0" err="1"/>
              <a:t>plurimum</a:t>
            </a:r>
            <a:r>
              <a:rPr lang="en-US" sz="1600" dirty="0"/>
              <a:t> </a:t>
            </a:r>
            <a:r>
              <a:rPr lang="en-US" sz="1600" dirty="0" err="1"/>
              <a:t>perire, solus</a:t>
            </a:r>
            <a:r>
              <a:rPr lang="en-US" sz="1600" dirty="0"/>
              <a:t> in Libya </a:t>
            </a:r>
            <a:r>
              <a:rPr lang="en-US" sz="1600" dirty="0" err="1"/>
              <a:t>Indiaque</a:t>
            </a:r>
            <a:r>
              <a:rPr lang="en-US" sz="1600" dirty="0"/>
              <a:t> </a:t>
            </a:r>
            <a:r>
              <a:rPr lang="en-US" sz="1600" dirty="0" err="1"/>
              <a:t>tosta caesio</a:t>
            </a:r>
            <a:r>
              <a:rPr lang="en-US" sz="1600" dirty="0"/>
              <a:t> </a:t>
            </a:r>
            <a:r>
              <a:rPr lang="en-US" sz="1600" dirty="0" err="1"/>
              <a:t>veniam</a:t>
            </a:r>
            <a:r>
              <a:rPr lang="en-US" sz="1600" dirty="0"/>
              <a:t> </a:t>
            </a:r>
            <a:r>
              <a:rPr lang="en-US" sz="1600" dirty="0" err="1"/>
              <a:t>obvius</a:t>
            </a:r>
            <a:r>
              <a:rPr lang="en-US" sz="1600" dirty="0"/>
              <a:t> </a:t>
            </a:r>
            <a:r>
              <a:rPr lang="en-US" sz="1600" dirty="0" err="1"/>
              <a:t>leoni.’ Hoc</a:t>
            </a:r>
            <a:r>
              <a:rPr lang="en-US" sz="1600" dirty="0"/>
              <a:t> </a:t>
            </a:r>
            <a:r>
              <a:rPr lang="en-US" sz="1600" dirty="0" err="1"/>
              <a:t>ut</a:t>
            </a:r>
            <a:r>
              <a:rPr lang="en-US" sz="1600" dirty="0"/>
              <a:t> dixit, Amor </a:t>
            </a:r>
            <a:r>
              <a:rPr lang="en-US" sz="1600" dirty="0" err="1"/>
              <a:t>sinistra</a:t>
            </a:r>
            <a:r>
              <a:rPr lang="en-US" sz="1600" dirty="0"/>
              <a:t> </a:t>
            </a:r>
            <a:r>
              <a:rPr lang="en-US" sz="1600" dirty="0" err="1"/>
              <a:t>ut</a:t>
            </a:r>
            <a:r>
              <a:rPr lang="en-US" sz="1600" dirty="0"/>
              <a:t> </a:t>
            </a:r>
            <a:r>
              <a:rPr lang="en-US" sz="1600" dirty="0" err="1"/>
              <a:t>ante dextra</a:t>
            </a:r>
            <a:r>
              <a:rPr lang="en-US" sz="1600" dirty="0"/>
              <a:t> </a:t>
            </a:r>
            <a:r>
              <a:rPr lang="en-US" sz="1600" dirty="0" err="1"/>
              <a:t>sternuit</a:t>
            </a:r>
            <a:r>
              <a:rPr lang="en-US" sz="1600" dirty="0"/>
              <a:t> </a:t>
            </a:r>
            <a:r>
              <a:rPr lang="en-US" sz="1600" dirty="0" err="1"/>
              <a:t>approbationem. At</a:t>
            </a:r>
            <a:r>
              <a:rPr lang="en-US" sz="1600" dirty="0"/>
              <a:t> Acme </a:t>
            </a:r>
            <a:r>
              <a:rPr lang="en-US" sz="1600" dirty="0" err="1"/>
              <a:t>leviter</a:t>
            </a:r>
            <a:r>
              <a:rPr lang="en-US" sz="1600" dirty="0"/>
              <a:t> caput </a:t>
            </a:r>
            <a:r>
              <a:rPr lang="en-US" sz="1600" dirty="0" err="1"/>
              <a:t>reflectens et</a:t>
            </a:r>
            <a:r>
              <a:rPr lang="en-US" sz="1600" dirty="0"/>
              <a:t> </a:t>
            </a:r>
            <a:r>
              <a:rPr lang="en-US" sz="1600" dirty="0" err="1"/>
              <a:t>dulcis</a:t>
            </a:r>
            <a:r>
              <a:rPr lang="en-US" sz="1600" dirty="0"/>
              <a:t> </a:t>
            </a:r>
            <a:r>
              <a:rPr lang="en-US" sz="1600" dirty="0" err="1"/>
              <a:t>pueri</a:t>
            </a:r>
            <a:r>
              <a:rPr lang="en-US" sz="1600" dirty="0"/>
              <a:t> </a:t>
            </a:r>
            <a:r>
              <a:rPr lang="en-US" sz="1600" dirty="0" err="1"/>
              <a:t>ebrios</a:t>
            </a:r>
            <a:r>
              <a:rPr lang="en-US" sz="1600" dirty="0"/>
              <a:t> </a:t>
            </a:r>
            <a:r>
              <a:rPr lang="en-US" sz="1600" dirty="0" err="1"/>
              <a:t>ocellos illo</a:t>
            </a:r>
            <a:r>
              <a:rPr lang="en-US" sz="1600" dirty="0"/>
              <a:t> </a:t>
            </a:r>
            <a:r>
              <a:rPr lang="en-US" sz="1600" dirty="0" err="1"/>
              <a:t>purpureo</a:t>
            </a:r>
            <a:r>
              <a:rPr lang="en-US" sz="1600" dirty="0"/>
              <a:t> ore </a:t>
            </a:r>
            <a:r>
              <a:rPr lang="en-US" sz="1600" dirty="0" err="1"/>
              <a:t>suaviata, ‘sic</a:t>
            </a:r>
            <a:r>
              <a:rPr lang="en-US" sz="1600" dirty="0"/>
              <a:t>’ </a:t>
            </a:r>
            <a:r>
              <a:rPr lang="en-US" sz="1600" dirty="0" err="1"/>
              <a:t>inquit</a:t>
            </a:r>
            <a:r>
              <a:rPr lang="en-US" sz="1600" dirty="0"/>
              <a:t> ‘mea vita </a:t>
            </a:r>
            <a:r>
              <a:rPr lang="en-US" sz="1600" dirty="0" err="1"/>
              <a:t>Septimille, huic</a:t>
            </a:r>
            <a:r>
              <a:rPr lang="en-US" sz="1600" dirty="0"/>
              <a:t> </a:t>
            </a:r>
            <a:r>
              <a:rPr lang="en-US" sz="1600" dirty="0" err="1"/>
              <a:t>uni</a:t>
            </a:r>
            <a:r>
              <a:rPr lang="en-US" sz="1600" dirty="0"/>
              <a:t> domino </a:t>
            </a:r>
            <a:r>
              <a:rPr lang="en-US" sz="1600" dirty="0" err="1"/>
              <a:t>usque</a:t>
            </a:r>
            <a:r>
              <a:rPr lang="en-US" sz="1600" dirty="0"/>
              <a:t> </a:t>
            </a:r>
            <a:r>
              <a:rPr lang="en-US" sz="1600" dirty="0" err="1"/>
              <a:t>serviamus, ut</a:t>
            </a:r>
            <a:r>
              <a:rPr lang="en-US" sz="1600" dirty="0"/>
              <a:t> </a:t>
            </a:r>
            <a:r>
              <a:rPr lang="en-US" sz="1600" dirty="0" err="1"/>
              <a:t>multo</a:t>
            </a:r>
            <a:r>
              <a:rPr lang="en-US" sz="1600" dirty="0"/>
              <a:t> </a:t>
            </a:r>
            <a:r>
              <a:rPr lang="en-US" sz="1600" dirty="0" err="1"/>
              <a:t>mihi</a:t>
            </a:r>
            <a:r>
              <a:rPr lang="en-US" sz="1600" dirty="0"/>
              <a:t> </a:t>
            </a:r>
            <a:r>
              <a:rPr lang="en-US" sz="1600" dirty="0" err="1"/>
              <a:t>maior</a:t>
            </a:r>
            <a:r>
              <a:rPr lang="en-US" sz="1600" dirty="0"/>
              <a:t> </a:t>
            </a:r>
            <a:r>
              <a:rPr lang="en-US" sz="1600" dirty="0" err="1"/>
              <a:t>acriorque ignis</a:t>
            </a:r>
            <a:r>
              <a:rPr lang="en-US" sz="1600" dirty="0"/>
              <a:t> </a:t>
            </a:r>
            <a:r>
              <a:rPr lang="en-US" sz="1600" dirty="0" err="1"/>
              <a:t>mollibus</a:t>
            </a:r>
            <a:r>
              <a:rPr lang="en-US" sz="1600" dirty="0"/>
              <a:t> </a:t>
            </a:r>
            <a:r>
              <a:rPr lang="en-US" sz="1600" dirty="0" err="1"/>
              <a:t>ardet</a:t>
            </a:r>
            <a:r>
              <a:rPr lang="en-US" sz="1600" dirty="0"/>
              <a:t> in </a:t>
            </a:r>
            <a:r>
              <a:rPr lang="en-US" sz="1600" dirty="0" err="1"/>
              <a:t>medullis.’ Hoc</a:t>
            </a:r>
            <a:r>
              <a:rPr lang="en-US" sz="1600" dirty="0"/>
              <a:t> </a:t>
            </a:r>
            <a:r>
              <a:rPr lang="en-US" sz="1600" dirty="0" err="1"/>
              <a:t>ut</a:t>
            </a:r>
            <a:r>
              <a:rPr lang="en-US" sz="1600" dirty="0"/>
              <a:t> dixit, Amor </a:t>
            </a:r>
            <a:r>
              <a:rPr lang="en-US" sz="1600" dirty="0" err="1"/>
              <a:t>sinistra</a:t>
            </a:r>
            <a:r>
              <a:rPr lang="en-US" sz="1600" dirty="0"/>
              <a:t> </a:t>
            </a:r>
            <a:r>
              <a:rPr lang="en-US" sz="1600" dirty="0" err="1"/>
              <a:t>ut</a:t>
            </a:r>
            <a:r>
              <a:rPr lang="en-US" sz="1600" dirty="0"/>
              <a:t> </a:t>
            </a:r>
            <a:r>
              <a:rPr lang="en-US" sz="1600" dirty="0" err="1"/>
              <a:t>ante dextra</a:t>
            </a:r>
            <a:r>
              <a:rPr lang="en-US" sz="1600" dirty="0"/>
              <a:t> </a:t>
            </a:r>
            <a:r>
              <a:rPr lang="en-US" sz="1600" dirty="0" err="1"/>
              <a:t>sternuit</a:t>
            </a:r>
            <a:r>
              <a:rPr lang="en-US" sz="1600" dirty="0"/>
              <a:t> </a:t>
            </a:r>
            <a:r>
              <a:rPr lang="en-US" sz="1600" dirty="0" err="1"/>
              <a:t>approbationem. Nunc</a:t>
            </a:r>
            <a:r>
              <a:rPr lang="en-US" sz="1600" dirty="0"/>
              <a:t> </a:t>
            </a:r>
            <a:r>
              <a:rPr lang="en-US" sz="1600" dirty="0" err="1"/>
              <a:t>ab</a:t>
            </a:r>
            <a:r>
              <a:rPr lang="en-US" sz="1600" dirty="0"/>
              <a:t> </a:t>
            </a:r>
            <a:r>
              <a:rPr lang="en-US" sz="1600" dirty="0" err="1"/>
              <a:t>auspicio</a:t>
            </a:r>
            <a:r>
              <a:rPr lang="en-US" sz="1600" dirty="0"/>
              <a:t> bono </a:t>
            </a:r>
            <a:r>
              <a:rPr lang="en-US" sz="1600" dirty="0" err="1"/>
              <a:t>profecti mutuis</a:t>
            </a:r>
            <a:r>
              <a:rPr lang="en-US" sz="1600" dirty="0"/>
              <a:t> </a:t>
            </a:r>
            <a:r>
              <a:rPr lang="en-US" sz="1600" dirty="0" err="1"/>
              <a:t>animis</a:t>
            </a:r>
            <a:r>
              <a:rPr lang="en-US" sz="1600" dirty="0"/>
              <a:t> </a:t>
            </a:r>
            <a:r>
              <a:rPr lang="en-US" sz="1600" dirty="0" err="1"/>
              <a:t>amant</a:t>
            </a:r>
            <a:r>
              <a:rPr lang="en-US" sz="1600" dirty="0"/>
              <a:t> </a:t>
            </a:r>
            <a:r>
              <a:rPr lang="en-US" sz="1600" dirty="0" err="1"/>
              <a:t>amantur. Unam</a:t>
            </a:r>
            <a:r>
              <a:rPr lang="en-US" sz="1600" dirty="0"/>
              <a:t> </a:t>
            </a:r>
            <a:r>
              <a:rPr lang="en-US" sz="1600" dirty="0" err="1"/>
              <a:t>Septimius</a:t>
            </a:r>
            <a:r>
              <a:rPr lang="en-US" sz="1600" dirty="0"/>
              <a:t> </a:t>
            </a:r>
            <a:r>
              <a:rPr lang="en-US" sz="1600" dirty="0" err="1"/>
              <a:t>misellus</a:t>
            </a:r>
            <a:r>
              <a:rPr lang="en-US" sz="1600" dirty="0"/>
              <a:t> </a:t>
            </a:r>
            <a:r>
              <a:rPr lang="en-US" sz="1600" dirty="0" err="1"/>
              <a:t>Acmen mavult</a:t>
            </a:r>
            <a:r>
              <a:rPr lang="en-US" sz="1600" dirty="0"/>
              <a:t> quam </a:t>
            </a:r>
            <a:r>
              <a:rPr lang="en-US" sz="1600" dirty="0" err="1"/>
              <a:t>Syrias</a:t>
            </a:r>
            <a:r>
              <a:rPr lang="en-US" sz="1600" dirty="0"/>
              <a:t> </a:t>
            </a:r>
            <a:r>
              <a:rPr lang="en-US" sz="1600" dirty="0" err="1"/>
              <a:t>Britanniasque: uno</a:t>
            </a:r>
            <a:r>
              <a:rPr lang="en-US" sz="1600" dirty="0"/>
              <a:t> in </a:t>
            </a:r>
            <a:r>
              <a:rPr lang="en-US" sz="1600" dirty="0" err="1"/>
              <a:t>Septimio</a:t>
            </a:r>
            <a:r>
              <a:rPr lang="en-US" sz="1600" dirty="0"/>
              <a:t> </a:t>
            </a:r>
            <a:r>
              <a:rPr lang="en-US" sz="1600" dirty="0" err="1"/>
              <a:t>fidelis</a:t>
            </a:r>
            <a:r>
              <a:rPr lang="en-US" sz="1600" dirty="0"/>
              <a:t> </a:t>
            </a:r>
            <a:r>
              <a:rPr lang="en-US" sz="1600" dirty="0" err="1"/>
              <a:t>Acme facit</a:t>
            </a:r>
            <a:r>
              <a:rPr lang="en-US" sz="1600" dirty="0"/>
              <a:t> </a:t>
            </a:r>
            <a:r>
              <a:rPr lang="en-US" sz="1600" dirty="0" err="1"/>
              <a:t>delicias</a:t>
            </a:r>
            <a:r>
              <a:rPr lang="en-US" sz="1600" dirty="0"/>
              <a:t> </a:t>
            </a:r>
            <a:r>
              <a:rPr lang="en-US" sz="1600" dirty="0" err="1"/>
              <a:t>libidinisque. quis</a:t>
            </a:r>
            <a:r>
              <a:rPr lang="en-US" sz="1600" dirty="0"/>
              <a:t> </a:t>
            </a:r>
            <a:r>
              <a:rPr lang="en-US" sz="1600" dirty="0" err="1"/>
              <a:t>ullos</a:t>
            </a:r>
            <a:r>
              <a:rPr lang="en-US" sz="1600" dirty="0"/>
              <a:t> </a:t>
            </a:r>
            <a:r>
              <a:rPr lang="en-US" sz="1600" dirty="0" err="1"/>
              <a:t>homines</a:t>
            </a:r>
            <a:r>
              <a:rPr lang="en-US" sz="1600" dirty="0"/>
              <a:t> </a:t>
            </a:r>
            <a:r>
              <a:rPr lang="en-US" sz="1600" dirty="0" err="1"/>
              <a:t>beatiores vidit</a:t>
            </a:r>
            <a:r>
              <a:rPr lang="en-US" sz="1600" dirty="0"/>
              <a:t>, </a:t>
            </a:r>
            <a:r>
              <a:rPr lang="en-US" sz="1600" dirty="0" err="1"/>
              <a:t>quis</a:t>
            </a:r>
            <a:r>
              <a:rPr lang="en-US" sz="1600" dirty="0"/>
              <a:t> </a:t>
            </a:r>
            <a:r>
              <a:rPr lang="en-US" sz="1600" dirty="0" err="1"/>
              <a:t>Venerem</a:t>
            </a:r>
            <a:r>
              <a:rPr lang="en-US" sz="1600" dirty="0"/>
              <a:t> </a:t>
            </a:r>
            <a:r>
              <a:rPr lang="en-US" sz="1600" dirty="0" err="1"/>
              <a:t>auspicatiorem</a:t>
            </a:r>
            <a:r>
              <a:rPr lang="en-US" sz="1600" dirty="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0" y="1447800"/>
            <a:ext cx="9144000" cy="3046988"/>
          </a:xfrm>
          <a:prstGeom prst="rect">
            <a:avLst/>
          </a:prstGeom>
          <a:noFill/>
        </p:spPr>
        <p:txBody>
          <a:bodyPr wrap="square" rtlCol="0">
            <a:spAutoFit/>
          </a:bodyPr>
          <a:lstStyle/>
          <a:p>
            <a:r>
              <a:rPr lang="en-US" i="1" dirty="0" smtClean="0"/>
              <a:t>The next illustration should be viewed with caution: the Romans would not need to rearrange the order of words in their minds in order to understand it.</a:t>
            </a:r>
          </a:p>
          <a:p>
            <a:endParaRPr lang="en-US" dirty="0" smtClean="0"/>
          </a:p>
          <a:p>
            <a:r>
              <a:rPr lang="en-US" b="1" dirty="0" smtClean="0"/>
              <a:t>Catullus 64 </a:t>
            </a:r>
            <a:r>
              <a:rPr lang="en-US" b="1" i="1" dirty="0" smtClean="0"/>
              <a:t>lines 112 – 115 </a:t>
            </a:r>
            <a:r>
              <a:rPr lang="en-US" b="1" dirty="0" smtClean="0"/>
              <a:t>describe the hero </a:t>
            </a:r>
            <a:r>
              <a:rPr lang="en-US" b="1" dirty="0" err="1" smtClean="0"/>
              <a:t>Theseus</a:t>
            </a:r>
            <a:r>
              <a:rPr lang="en-US" b="1" dirty="0" smtClean="0"/>
              <a:t> leaving the labyrinth of King </a:t>
            </a:r>
            <a:r>
              <a:rPr lang="en-US" b="1" dirty="0" err="1" smtClean="0"/>
              <a:t>Minos</a:t>
            </a:r>
            <a:r>
              <a:rPr lang="en-US" b="1" dirty="0" smtClean="0"/>
              <a:t> after killing the Minotaur.  The princess </a:t>
            </a:r>
            <a:r>
              <a:rPr lang="en-US" b="1" dirty="0" err="1" smtClean="0"/>
              <a:t>Ariadne</a:t>
            </a:r>
            <a:r>
              <a:rPr lang="en-US" b="1" dirty="0" smtClean="0"/>
              <a:t> had given him a ball of thread to help him out of the maze.</a:t>
            </a:r>
          </a:p>
          <a:p>
            <a:endParaRPr lang="en-US"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extBox 2"/>
          <p:cNvSpPr txBox="1"/>
          <p:nvPr/>
        </p:nvSpPr>
        <p:spPr>
          <a:xfrm>
            <a:off x="304800" y="457200"/>
            <a:ext cx="8382000" cy="6001642"/>
          </a:xfrm>
          <a:prstGeom prst="rect">
            <a:avLst/>
          </a:prstGeom>
          <a:noFill/>
        </p:spPr>
        <p:txBody>
          <a:bodyPr wrap="square" rtlCol="0">
            <a:spAutoFit/>
          </a:bodyPr>
          <a:lstStyle/>
          <a:p>
            <a:r>
              <a:rPr lang="en-US" sz="3600" dirty="0" err="1" smtClean="0"/>
              <a:t>inde</a:t>
            </a:r>
            <a:r>
              <a:rPr lang="en-US" sz="3600" dirty="0" smtClean="0"/>
              <a:t> </a:t>
            </a:r>
            <a:r>
              <a:rPr lang="en-US" sz="3600" dirty="0" err="1" smtClean="0"/>
              <a:t>pedem</a:t>
            </a:r>
            <a:r>
              <a:rPr lang="en-US" sz="3600" dirty="0" smtClean="0"/>
              <a:t> </a:t>
            </a:r>
            <a:r>
              <a:rPr lang="en-US" sz="3600" dirty="0" err="1" smtClean="0"/>
              <a:t>sospes</a:t>
            </a:r>
            <a:r>
              <a:rPr lang="en-US" sz="3600" dirty="0" smtClean="0"/>
              <a:t> </a:t>
            </a:r>
            <a:r>
              <a:rPr lang="en-US" sz="3600" dirty="0" err="1" smtClean="0"/>
              <a:t>multa</a:t>
            </a:r>
            <a:r>
              <a:rPr lang="en-US" sz="3600" dirty="0" smtClean="0"/>
              <a:t> cum laude </a:t>
            </a:r>
            <a:r>
              <a:rPr lang="en-US" sz="3600" dirty="0" err="1" smtClean="0"/>
              <a:t>reflexit</a:t>
            </a:r>
            <a:endParaRPr lang="en-US" sz="3600" dirty="0" smtClean="0"/>
          </a:p>
          <a:p>
            <a:r>
              <a:rPr lang="en-US" sz="3600" dirty="0" err="1" smtClean="0"/>
              <a:t>errabunda</a:t>
            </a:r>
            <a:r>
              <a:rPr lang="en-US" sz="3600" dirty="0" smtClean="0"/>
              <a:t> </a:t>
            </a:r>
            <a:r>
              <a:rPr lang="en-US" sz="3600" dirty="0" err="1" smtClean="0"/>
              <a:t>regens</a:t>
            </a:r>
            <a:r>
              <a:rPr lang="en-US" sz="3600" dirty="0" smtClean="0"/>
              <a:t> </a:t>
            </a:r>
            <a:r>
              <a:rPr lang="en-US" sz="3600" dirty="0" err="1" smtClean="0"/>
              <a:t>tenui</a:t>
            </a:r>
            <a:r>
              <a:rPr lang="en-US" sz="3600" dirty="0" smtClean="0"/>
              <a:t> </a:t>
            </a:r>
            <a:r>
              <a:rPr lang="en-US" sz="3600" dirty="0" err="1" smtClean="0"/>
              <a:t>vestigia</a:t>
            </a:r>
            <a:r>
              <a:rPr lang="en-US" sz="3600" dirty="0" smtClean="0"/>
              <a:t> </a:t>
            </a:r>
            <a:r>
              <a:rPr lang="en-US" sz="3600" dirty="0" err="1" smtClean="0"/>
              <a:t>filo</a:t>
            </a:r>
            <a:r>
              <a:rPr lang="en-US" sz="3600" dirty="0" smtClean="0"/>
              <a:t>,</a:t>
            </a:r>
          </a:p>
          <a:p>
            <a:r>
              <a:rPr lang="en-US" sz="3600" dirty="0" smtClean="0"/>
              <a:t>ne </a:t>
            </a:r>
            <a:r>
              <a:rPr lang="en-US" sz="3600" dirty="0" err="1" smtClean="0"/>
              <a:t>labyrintheis</a:t>
            </a:r>
            <a:r>
              <a:rPr lang="en-US" sz="3600" dirty="0" smtClean="0"/>
              <a:t> </a:t>
            </a:r>
            <a:r>
              <a:rPr lang="en-US" sz="3600" dirty="0" err="1" smtClean="0"/>
              <a:t>e</a:t>
            </a:r>
            <a:r>
              <a:rPr lang="en-US" sz="3600" dirty="0" smtClean="0"/>
              <a:t> </a:t>
            </a:r>
            <a:r>
              <a:rPr lang="en-US" sz="3600" dirty="0" err="1" smtClean="0"/>
              <a:t>flexibus</a:t>
            </a:r>
            <a:r>
              <a:rPr lang="en-US" sz="3600" dirty="0" smtClean="0"/>
              <a:t> </a:t>
            </a:r>
            <a:r>
              <a:rPr lang="en-US" sz="3600" dirty="0" err="1" smtClean="0"/>
              <a:t>egredientem</a:t>
            </a:r>
            <a:endParaRPr lang="en-US" sz="3600" dirty="0" smtClean="0"/>
          </a:p>
          <a:p>
            <a:r>
              <a:rPr lang="en-US" sz="3600" dirty="0" err="1" smtClean="0"/>
              <a:t>tecti</a:t>
            </a:r>
            <a:r>
              <a:rPr lang="en-US" sz="3600" dirty="0" smtClean="0"/>
              <a:t> </a:t>
            </a:r>
            <a:r>
              <a:rPr lang="en-US" sz="3600" dirty="0" err="1" smtClean="0"/>
              <a:t>frustraretur</a:t>
            </a:r>
            <a:r>
              <a:rPr lang="en-US" sz="3600" dirty="0" smtClean="0"/>
              <a:t> </a:t>
            </a:r>
            <a:r>
              <a:rPr lang="en-US" sz="3600" dirty="0" err="1" smtClean="0"/>
              <a:t>inobservabilis</a:t>
            </a:r>
            <a:r>
              <a:rPr lang="en-US" sz="3600" dirty="0" smtClean="0"/>
              <a:t> error.</a:t>
            </a:r>
          </a:p>
          <a:p>
            <a:endParaRPr lang="en-US" sz="3600" dirty="0" smtClean="0"/>
          </a:p>
          <a:p>
            <a:r>
              <a:rPr lang="en-US" dirty="0" smtClean="0"/>
              <a:t>Then, safe, gaining much glory, he turned back his steps</a:t>
            </a:r>
          </a:p>
          <a:p>
            <a:endParaRPr lang="en-US" dirty="0" smtClean="0"/>
          </a:p>
          <a:p>
            <a:r>
              <a:rPr lang="en-US" dirty="0" smtClean="0"/>
              <a:t>directing his wandering footsteps with the slender thread</a:t>
            </a:r>
          </a:p>
          <a:p>
            <a:endParaRPr lang="en-US" dirty="0" smtClean="0"/>
          </a:p>
          <a:p>
            <a:r>
              <a:rPr lang="en-US" dirty="0" smtClean="0"/>
              <a:t>so that an unnoticed twist of the building would not confuse him</a:t>
            </a:r>
          </a:p>
          <a:p>
            <a:endParaRPr lang="en-US" dirty="0" smtClean="0"/>
          </a:p>
          <a:p>
            <a:r>
              <a:rPr lang="en-US" dirty="0" smtClean="0"/>
              <a:t>making his way out of the labyrinthine windings.</a:t>
            </a:r>
          </a:p>
          <a:p>
            <a:endParaRPr lang="en-US" sz="3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extBox 2"/>
          <p:cNvSpPr txBox="1"/>
          <p:nvPr/>
        </p:nvSpPr>
        <p:spPr>
          <a:xfrm>
            <a:off x="0" y="5288340"/>
            <a:ext cx="9144000" cy="1569660"/>
          </a:xfrm>
          <a:prstGeom prst="rect">
            <a:avLst/>
          </a:prstGeom>
          <a:noFill/>
        </p:spPr>
        <p:txBody>
          <a:bodyPr wrap="square" rtlCol="0">
            <a:spAutoFit/>
          </a:bodyPr>
          <a:lstStyle/>
          <a:p>
            <a:r>
              <a:rPr lang="en-US" i="1" dirty="0" smtClean="0"/>
              <a:t>This artificial route through the maze of words is purely to aid English speakers – but it is one of the most convoluted passages in Latin poetry with the word-order all over the place.  Even the Romans would have found it confusing, and that was obviously Catullus’ intention!</a:t>
            </a:r>
            <a:endParaRPr lang="en-US" i="1" dirty="0"/>
          </a:p>
        </p:txBody>
      </p:sp>
      <p:pic>
        <p:nvPicPr>
          <p:cNvPr id="4" name="Picture 3" descr="pmaze.gif"/>
          <p:cNvPicPr>
            <a:picLocks noChangeAspect="1"/>
          </p:cNvPicPr>
          <p:nvPr/>
        </p:nvPicPr>
        <p:blipFill>
          <a:blip r:embed="rId2"/>
          <a:stretch>
            <a:fillRect/>
          </a:stretch>
        </p:blipFill>
        <p:spPr>
          <a:xfrm>
            <a:off x="1295400" y="0"/>
            <a:ext cx="6184900" cy="534670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0" y="1524000"/>
            <a:ext cx="9144000" cy="2677656"/>
          </a:xfrm>
          <a:prstGeom prst="rect">
            <a:avLst/>
          </a:prstGeom>
          <a:noFill/>
        </p:spPr>
        <p:txBody>
          <a:bodyPr wrap="square" rtlCol="0">
            <a:spAutoFit/>
          </a:bodyPr>
          <a:lstStyle/>
          <a:p>
            <a:r>
              <a:rPr lang="en-US" b="1" dirty="0" smtClean="0"/>
              <a:t>Pictorial approach to Latin poetry devised by Anne Dicks, creator of “</a:t>
            </a:r>
            <a:r>
              <a:rPr lang="en-US" b="1" dirty="0" err="1" smtClean="0"/>
              <a:t>Pyrrha’s</a:t>
            </a:r>
            <a:r>
              <a:rPr lang="en-US" b="1" dirty="0" smtClean="0"/>
              <a:t> Roman Pages”  </a:t>
            </a:r>
            <a:r>
              <a:rPr lang="en-US" b="1" dirty="0" smtClean="0">
                <a:hlinkClick r:id="rId2"/>
              </a:rPr>
              <a:t>www.pyrrha.me.uk</a:t>
            </a:r>
            <a:r>
              <a:rPr lang="en-US" b="1" dirty="0" smtClean="0"/>
              <a:t>  </a:t>
            </a:r>
          </a:p>
          <a:p>
            <a:endParaRPr lang="en-US" b="1" dirty="0" smtClean="0"/>
          </a:p>
          <a:p>
            <a:endParaRPr lang="en-US" b="1" dirty="0" smtClean="0"/>
          </a:p>
          <a:p>
            <a:endParaRPr lang="en-US" b="1" dirty="0" smtClean="0"/>
          </a:p>
          <a:p>
            <a:endParaRPr lang="en-US" b="1" dirty="0" smtClean="0"/>
          </a:p>
          <a:p>
            <a:r>
              <a:rPr lang="en-US" b="1" dirty="0" smtClean="0"/>
              <a:t>original art work by Di </a:t>
            </a:r>
            <a:r>
              <a:rPr lang="en-US" b="1" dirty="0" err="1" smtClean="0"/>
              <a:t>Lorriman</a:t>
            </a:r>
            <a:r>
              <a:rPr lang="en-US" b="1" dirty="0" smtClean="0"/>
              <a:t>.</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5" name="Text Box 3"/>
          <p:cNvSpPr txBox="1">
            <a:spLocks noChangeArrowheads="1"/>
          </p:cNvSpPr>
          <p:nvPr/>
        </p:nvSpPr>
        <p:spPr bwMode="auto">
          <a:xfrm>
            <a:off x="0" y="381000"/>
            <a:ext cx="9144000" cy="3570208"/>
          </a:xfrm>
          <a:prstGeom prst="rect">
            <a:avLst/>
          </a:prstGeom>
          <a:noFill/>
          <a:ln w="9525">
            <a:noFill/>
            <a:miter lim="800000"/>
            <a:headEnd/>
            <a:tailEnd/>
          </a:ln>
        </p:spPr>
        <p:txBody>
          <a:bodyPr>
            <a:prstTxWarp prst="textNoShape">
              <a:avLst/>
            </a:prstTxWarp>
            <a:spAutoFit/>
          </a:bodyPr>
          <a:lstStyle/>
          <a:p>
            <a:pPr>
              <a:spcBef>
                <a:spcPct val="50000"/>
              </a:spcBef>
            </a:pPr>
            <a:endParaRPr lang="en-US" sz="2800" b="1" dirty="0" smtClean="0"/>
          </a:p>
          <a:p>
            <a:pPr>
              <a:spcBef>
                <a:spcPct val="50000"/>
              </a:spcBef>
            </a:pPr>
            <a:r>
              <a:rPr lang="en-US" sz="2800" b="1" dirty="0" smtClean="0"/>
              <a:t>Latin does not rely on word-order to convey meaning: as an </a:t>
            </a:r>
            <a:r>
              <a:rPr lang="en-US" sz="2800" b="1" i="1" dirty="0" smtClean="0"/>
              <a:t>inflected </a:t>
            </a:r>
            <a:r>
              <a:rPr lang="en-US" sz="2800" b="1" dirty="0" smtClean="0"/>
              <a:t> language, the words change their endings depending on the sense of the sentence, so they can be placed </a:t>
            </a:r>
            <a:r>
              <a:rPr lang="en-US" sz="2800" b="1" i="1" dirty="0" smtClean="0"/>
              <a:t>in the order the poet thinks is most effective ….</a:t>
            </a:r>
          </a:p>
          <a:p>
            <a:pPr>
              <a:spcBef>
                <a:spcPct val="50000"/>
              </a:spcBef>
            </a:pPr>
            <a:endParaRPr lang="en-US" dirty="0" smtClean="0"/>
          </a:p>
          <a:p>
            <a:pPr>
              <a:spcBef>
                <a:spcPct val="50000"/>
              </a:spcBef>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304800" y="609600"/>
            <a:ext cx="86106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a:p>
        </p:txBody>
      </p:sp>
      <p:sp>
        <p:nvSpPr>
          <p:cNvPr id="14339" name="Text Box 3"/>
          <p:cNvSpPr txBox="1">
            <a:spLocks noChangeArrowheads="1"/>
          </p:cNvSpPr>
          <p:nvPr/>
        </p:nvSpPr>
        <p:spPr bwMode="auto">
          <a:xfrm>
            <a:off x="0" y="-14288"/>
            <a:ext cx="9144000" cy="6617196"/>
          </a:xfrm>
          <a:prstGeom prst="rect">
            <a:avLst/>
          </a:prstGeom>
          <a:noFill/>
          <a:ln w="9525">
            <a:noFill/>
            <a:miter lim="800000"/>
            <a:headEnd/>
            <a:tailEnd/>
          </a:ln>
        </p:spPr>
        <p:txBody>
          <a:bodyPr>
            <a:prstTxWarp prst="textNoShape">
              <a:avLst/>
            </a:prstTxWarp>
            <a:spAutoFit/>
          </a:bodyPr>
          <a:lstStyle/>
          <a:p>
            <a:pPr>
              <a:spcBef>
                <a:spcPct val="50000"/>
              </a:spcBef>
            </a:pPr>
            <a:endParaRPr lang="en-US" sz="2800" b="1" dirty="0" smtClean="0"/>
          </a:p>
          <a:p>
            <a:pPr>
              <a:spcBef>
                <a:spcPct val="50000"/>
              </a:spcBef>
            </a:pPr>
            <a:endParaRPr lang="en-US" sz="2800" b="1" dirty="0"/>
          </a:p>
          <a:p>
            <a:pPr>
              <a:spcBef>
                <a:spcPct val="50000"/>
              </a:spcBef>
            </a:pPr>
            <a:r>
              <a:rPr lang="en-US" sz="2800" b="1" dirty="0" smtClean="0"/>
              <a:t>Horace </a:t>
            </a:r>
            <a:r>
              <a:rPr lang="en-US" sz="2800" b="1" dirty="0"/>
              <a:t>: </a:t>
            </a:r>
            <a:r>
              <a:rPr lang="en-US" sz="2800" b="1" dirty="0" err="1"/>
              <a:t>Ars</a:t>
            </a:r>
            <a:r>
              <a:rPr lang="en-US" sz="2800" b="1" dirty="0"/>
              <a:t> </a:t>
            </a:r>
            <a:r>
              <a:rPr lang="en-US" sz="2800" b="1" dirty="0" err="1"/>
              <a:t>Poetica</a:t>
            </a:r>
            <a:r>
              <a:rPr lang="en-US" sz="2800" b="1" dirty="0"/>
              <a:t>  (the Art of Poetry)  line 361</a:t>
            </a:r>
          </a:p>
          <a:p>
            <a:pPr>
              <a:spcBef>
                <a:spcPct val="50000"/>
              </a:spcBef>
            </a:pPr>
            <a:r>
              <a:rPr lang="en-US" sz="4000" b="1" dirty="0"/>
              <a:t>  </a:t>
            </a:r>
          </a:p>
          <a:p>
            <a:pPr>
              <a:spcBef>
                <a:spcPct val="50000"/>
              </a:spcBef>
            </a:pPr>
            <a:r>
              <a:rPr lang="en-US" sz="4000" b="1" dirty="0"/>
              <a:t>   </a:t>
            </a:r>
            <a:r>
              <a:rPr lang="en-US" sz="4000" b="1" dirty="0" err="1"/>
              <a:t>ut</a:t>
            </a:r>
            <a:r>
              <a:rPr lang="en-US" sz="4000" b="1" dirty="0"/>
              <a:t> </a:t>
            </a:r>
            <a:r>
              <a:rPr lang="en-US" sz="4000" b="1" dirty="0" err="1"/>
              <a:t>pictura</a:t>
            </a:r>
            <a:r>
              <a:rPr lang="en-US" sz="4000" b="1" dirty="0"/>
              <a:t> </a:t>
            </a:r>
            <a:r>
              <a:rPr lang="en-US" sz="4000" b="1" dirty="0" err="1"/>
              <a:t>poesis</a:t>
            </a:r>
            <a:endParaRPr lang="en-US" sz="4000" b="1" dirty="0"/>
          </a:p>
          <a:p>
            <a:pPr>
              <a:spcBef>
                <a:spcPct val="50000"/>
              </a:spcBef>
            </a:pPr>
            <a:endParaRPr lang="en-US" sz="4000" b="1" dirty="0"/>
          </a:p>
          <a:p>
            <a:pPr>
              <a:spcBef>
                <a:spcPct val="50000"/>
              </a:spcBef>
            </a:pPr>
            <a:r>
              <a:rPr lang="en-US" sz="4000" b="1" dirty="0"/>
              <a:t> </a:t>
            </a:r>
            <a:r>
              <a:rPr lang="en-US" sz="4000" b="1" dirty="0" smtClean="0"/>
              <a:t> Poetry is </a:t>
            </a:r>
            <a:r>
              <a:rPr lang="en-US" sz="4000" b="1" dirty="0"/>
              <a:t>like a picture ………</a:t>
            </a:r>
          </a:p>
          <a:p>
            <a:pPr>
              <a:spcBef>
                <a:spcPct val="50000"/>
              </a:spcBef>
            </a:pPr>
            <a:endParaRPr lang="en-US" dirty="0"/>
          </a:p>
          <a:p>
            <a:pPr>
              <a:spcBef>
                <a:spcPct val="50000"/>
              </a:spcBef>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304800" y="609600"/>
            <a:ext cx="8610600" cy="457200"/>
          </a:xfrm>
          <a:prstGeom prst="rect">
            <a:avLst/>
          </a:prstGeom>
          <a:noFill/>
          <a:ln w="9525">
            <a:noFill/>
            <a:miter lim="800000"/>
            <a:headEnd/>
            <a:tailEnd/>
          </a:ln>
        </p:spPr>
        <p:txBody>
          <a:bodyPr>
            <a:prstTxWarp prst="textNoShape">
              <a:avLst/>
            </a:prstTxWarp>
            <a:spAutoFit/>
          </a:bodyPr>
          <a:lstStyle/>
          <a:p>
            <a:pPr>
              <a:spcBef>
                <a:spcPct val="50000"/>
              </a:spcBef>
            </a:pPr>
            <a:endParaRPr lang="en-US"/>
          </a:p>
        </p:txBody>
      </p:sp>
      <p:sp>
        <p:nvSpPr>
          <p:cNvPr id="19459" name="Text Box 3"/>
          <p:cNvSpPr txBox="1">
            <a:spLocks noChangeArrowheads="1"/>
          </p:cNvSpPr>
          <p:nvPr/>
        </p:nvSpPr>
        <p:spPr bwMode="auto">
          <a:xfrm>
            <a:off x="0" y="1"/>
            <a:ext cx="9144000" cy="6602833"/>
          </a:xfrm>
          <a:prstGeom prst="rect">
            <a:avLst/>
          </a:prstGeom>
          <a:noFill/>
          <a:ln w="9525">
            <a:noFill/>
            <a:miter lim="800000"/>
            <a:headEnd/>
            <a:tailEnd/>
          </a:ln>
        </p:spPr>
        <p:txBody>
          <a:bodyPr wrap="square" anchor="t">
            <a:prstTxWarp prst="textNoShape">
              <a:avLst/>
            </a:prstTxWarp>
            <a:spAutoFit/>
          </a:bodyPr>
          <a:lstStyle/>
          <a:p>
            <a:pPr>
              <a:lnSpc>
                <a:spcPct val="260000"/>
              </a:lnSpc>
              <a:spcBef>
                <a:spcPct val="50000"/>
              </a:spcBef>
              <a:spcAft>
                <a:spcPts val="0"/>
              </a:spcAft>
            </a:pPr>
            <a:r>
              <a:rPr lang="en-US" dirty="0"/>
              <a:t>                        </a:t>
            </a:r>
            <a:r>
              <a:rPr lang="en-US" dirty="0" smtClean="0"/>
              <a:t> </a:t>
            </a:r>
            <a:r>
              <a:rPr lang="en-US" sz="3600" dirty="0" err="1" smtClean="0"/>
              <a:t>nullo</a:t>
            </a:r>
            <a:r>
              <a:rPr lang="en-US" sz="3600" dirty="0" smtClean="0"/>
              <a:t> </a:t>
            </a:r>
            <a:r>
              <a:rPr lang="en-US" sz="3600" dirty="0" err="1"/>
              <a:t>munuscula</a:t>
            </a:r>
            <a:r>
              <a:rPr lang="en-US" sz="3600" dirty="0"/>
              <a:t> </a:t>
            </a:r>
            <a:r>
              <a:rPr lang="en-US" sz="3600" dirty="0" err="1" smtClean="0"/>
              <a:t>cultu</a:t>
            </a:r>
            <a:endParaRPr lang="en-US" sz="3600" dirty="0"/>
          </a:p>
          <a:p>
            <a:pPr>
              <a:lnSpc>
                <a:spcPct val="260000"/>
              </a:lnSpc>
              <a:spcBef>
                <a:spcPct val="50000"/>
              </a:spcBef>
              <a:spcAft>
                <a:spcPts val="0"/>
              </a:spcAft>
            </a:pPr>
            <a:r>
              <a:rPr lang="en-US" sz="3600" dirty="0" err="1" smtClean="0"/>
              <a:t>errantes</a:t>
            </a:r>
            <a:r>
              <a:rPr lang="en-US" sz="3600" dirty="0" smtClean="0"/>
              <a:t> </a:t>
            </a:r>
            <a:r>
              <a:rPr lang="en-US" sz="3600" dirty="0" err="1"/>
              <a:t>hederas</a:t>
            </a:r>
            <a:r>
              <a:rPr lang="en-US" sz="3600" dirty="0"/>
              <a:t> passim cum </a:t>
            </a:r>
            <a:r>
              <a:rPr lang="en-US" sz="3600" dirty="0" err="1"/>
              <a:t>baccare</a:t>
            </a:r>
            <a:r>
              <a:rPr lang="en-US" sz="3600" dirty="0"/>
              <a:t> </a:t>
            </a:r>
            <a:r>
              <a:rPr lang="en-US" sz="3600" dirty="0" err="1" smtClean="0"/>
              <a:t>tellus</a:t>
            </a:r>
            <a:endParaRPr lang="en-US" sz="3600" dirty="0"/>
          </a:p>
          <a:p>
            <a:pPr>
              <a:lnSpc>
                <a:spcPct val="260000"/>
              </a:lnSpc>
              <a:spcBef>
                <a:spcPct val="50000"/>
              </a:spcBef>
              <a:spcAft>
                <a:spcPts val="0"/>
              </a:spcAft>
            </a:pPr>
            <a:r>
              <a:rPr lang="en-US" sz="3600" dirty="0" err="1" smtClean="0"/>
              <a:t>mixtaque</a:t>
            </a:r>
            <a:r>
              <a:rPr lang="en-US" sz="3600" dirty="0" smtClean="0"/>
              <a:t> </a:t>
            </a:r>
            <a:r>
              <a:rPr lang="en-US" sz="3600" dirty="0" err="1"/>
              <a:t>ridenti</a:t>
            </a:r>
            <a:r>
              <a:rPr lang="en-US" sz="3600" dirty="0"/>
              <a:t> </a:t>
            </a:r>
            <a:r>
              <a:rPr lang="en-US" sz="3600" dirty="0" err="1"/>
              <a:t>colocasia</a:t>
            </a:r>
            <a:r>
              <a:rPr lang="en-US" sz="3600" dirty="0"/>
              <a:t> </a:t>
            </a:r>
            <a:r>
              <a:rPr lang="en-US" sz="3600" dirty="0" err="1"/>
              <a:t>fundet</a:t>
            </a:r>
            <a:r>
              <a:rPr lang="en-US" sz="3600" dirty="0"/>
              <a:t> </a:t>
            </a:r>
            <a:r>
              <a:rPr lang="en-US" sz="3600" dirty="0" err="1" smtClean="0"/>
              <a:t>acantho</a:t>
            </a:r>
            <a:endParaRPr lang="en-US" sz="3600" dirty="0" smtClean="0"/>
          </a:p>
          <a:p>
            <a:pPr>
              <a:lnSpc>
                <a:spcPct val="260000"/>
              </a:lnSpc>
              <a:spcBef>
                <a:spcPct val="50000"/>
              </a:spcBef>
            </a:pPr>
            <a:r>
              <a:rPr lang="en-US" sz="1600" dirty="0" smtClean="0"/>
              <a:t>Virgil, Eclogue IV  </a:t>
            </a:r>
            <a:r>
              <a:rPr lang="en-US" sz="1600" i="1" dirty="0" smtClean="0"/>
              <a:t>lines 18 – 20</a:t>
            </a:r>
          </a:p>
          <a:p>
            <a:pPr>
              <a:lnSpc>
                <a:spcPct val="260000"/>
              </a:lnSpc>
              <a:spcBef>
                <a:spcPct val="50000"/>
              </a:spcBef>
            </a:pPr>
            <a:r>
              <a:rPr lang="en-US" sz="2000" i="1" dirty="0" smtClean="0"/>
              <a:t>Virgil describes the profusion of flowers growing together in the Golden Age.</a:t>
            </a:r>
            <a:endParaRPr lang="en-U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0" y="381000"/>
            <a:ext cx="8839200" cy="5570756"/>
          </a:xfrm>
          <a:prstGeom prst="rect">
            <a:avLst/>
          </a:prstGeom>
          <a:noFill/>
        </p:spPr>
        <p:txBody>
          <a:bodyPr wrap="square" rtlCol="0">
            <a:spAutoFit/>
          </a:bodyPr>
          <a:lstStyle/>
          <a:p>
            <a:r>
              <a:rPr lang="en-US" dirty="0"/>
              <a:t>A translation of these lines is </a:t>
            </a:r>
            <a:r>
              <a:rPr lang="en-US" dirty="0" smtClean="0"/>
              <a:t>:</a:t>
            </a:r>
          </a:p>
          <a:p>
            <a:endParaRPr lang="en-US" dirty="0" smtClean="0"/>
          </a:p>
          <a:p>
            <a:endParaRPr lang="en-US" sz="2800" dirty="0" smtClean="0"/>
          </a:p>
          <a:p>
            <a:r>
              <a:rPr lang="en-US" sz="2800" dirty="0" smtClean="0"/>
              <a:t>With </a:t>
            </a:r>
            <a:r>
              <a:rPr lang="en-US" sz="2800" dirty="0"/>
              <a:t>no cultivation      </a:t>
            </a:r>
            <a:r>
              <a:rPr lang="en-US" sz="2800" b="1" dirty="0" smtClean="0"/>
              <a:t> </a:t>
            </a:r>
          </a:p>
          <a:p>
            <a:r>
              <a:rPr lang="en-US" sz="2800" b="1" dirty="0" smtClean="0"/>
              <a:t>                                </a:t>
            </a:r>
            <a:r>
              <a:rPr lang="en-US" sz="2800" b="1" dirty="0" err="1" smtClean="0"/>
              <a:t>nullo</a:t>
            </a:r>
            <a:r>
              <a:rPr lang="en-US" sz="2800" b="1" dirty="0" smtClean="0"/>
              <a:t> </a:t>
            </a:r>
            <a:r>
              <a:rPr lang="en-US" sz="2800" b="1" dirty="0" err="1" smtClean="0"/>
              <a:t>cultu</a:t>
            </a:r>
            <a:endParaRPr lang="en-US" sz="2800" b="1" dirty="0" smtClean="0"/>
          </a:p>
          <a:p>
            <a:r>
              <a:rPr lang="en-US" sz="2800" dirty="0" smtClean="0"/>
              <a:t>the </a:t>
            </a:r>
            <a:r>
              <a:rPr lang="en-US" sz="2800" dirty="0"/>
              <a:t>earth pours forth its little gifts :  </a:t>
            </a:r>
            <a:r>
              <a:rPr lang="en-US" sz="2800" b="1" dirty="0"/>
              <a:t>    </a:t>
            </a:r>
            <a:r>
              <a:rPr lang="en-US" sz="2800" b="1" dirty="0" smtClean="0"/>
              <a:t> </a:t>
            </a:r>
          </a:p>
          <a:p>
            <a:r>
              <a:rPr lang="en-US" sz="2800" b="1" dirty="0" smtClean="0"/>
              <a:t>                                </a:t>
            </a:r>
            <a:r>
              <a:rPr lang="en-US" sz="2800" b="1" dirty="0" err="1" smtClean="0"/>
              <a:t>tellus</a:t>
            </a:r>
            <a:r>
              <a:rPr lang="en-US" sz="2800" b="1" dirty="0" smtClean="0"/>
              <a:t> </a:t>
            </a:r>
            <a:r>
              <a:rPr lang="en-US" sz="2800" b="1" dirty="0"/>
              <a:t>.. </a:t>
            </a:r>
            <a:r>
              <a:rPr lang="en-US" sz="2800" b="1" dirty="0" err="1"/>
              <a:t>fundet</a:t>
            </a:r>
            <a:r>
              <a:rPr lang="en-US" sz="2800" b="1" dirty="0"/>
              <a:t> .. </a:t>
            </a:r>
            <a:r>
              <a:rPr lang="en-US" sz="2800" b="1" dirty="0" err="1" smtClean="0"/>
              <a:t>munuscula</a:t>
            </a:r>
            <a:endParaRPr lang="en-US" sz="2800" b="1" dirty="0" smtClean="0"/>
          </a:p>
          <a:p>
            <a:r>
              <a:rPr lang="en-US" sz="2800" dirty="0" smtClean="0"/>
              <a:t>climbing </a:t>
            </a:r>
            <a:r>
              <a:rPr lang="en-US" sz="2800" dirty="0"/>
              <a:t>ivy everywhere with cyclamen </a:t>
            </a:r>
            <a:r>
              <a:rPr lang="en-US" sz="2800" b="1" dirty="0"/>
              <a:t> </a:t>
            </a:r>
            <a:r>
              <a:rPr lang="en-US" sz="2800" b="1" dirty="0" smtClean="0"/>
              <a:t> </a:t>
            </a:r>
          </a:p>
          <a:p>
            <a:r>
              <a:rPr lang="en-US" sz="2800" b="1" dirty="0" smtClean="0"/>
              <a:t>                                </a:t>
            </a:r>
            <a:r>
              <a:rPr lang="en-US" sz="2800" b="1" dirty="0" err="1" smtClean="0"/>
              <a:t>errantes</a:t>
            </a:r>
            <a:r>
              <a:rPr lang="en-US" sz="2800" b="1" dirty="0" smtClean="0"/>
              <a:t> </a:t>
            </a:r>
            <a:r>
              <a:rPr lang="en-US" sz="2800" b="1" dirty="0" err="1"/>
              <a:t>hederas</a:t>
            </a:r>
            <a:r>
              <a:rPr lang="en-US" sz="2800" b="1" dirty="0"/>
              <a:t> passim cum </a:t>
            </a:r>
            <a:r>
              <a:rPr lang="en-US" sz="2800" b="1" dirty="0" err="1"/>
              <a:t>baccare</a:t>
            </a:r>
            <a:r>
              <a:rPr lang="en-US" sz="2800" b="1" dirty="0" smtClean="0"/>
              <a:t> </a:t>
            </a:r>
          </a:p>
          <a:p>
            <a:r>
              <a:rPr lang="en-US" sz="2800" dirty="0" smtClean="0"/>
              <a:t>and </a:t>
            </a:r>
            <a:r>
              <a:rPr lang="en-US" sz="2800" dirty="0" err="1"/>
              <a:t>colocasia</a:t>
            </a:r>
            <a:r>
              <a:rPr lang="en-US" sz="2800" dirty="0"/>
              <a:t> mixed </a:t>
            </a:r>
            <a:r>
              <a:rPr lang="en-US" sz="2800" b="1" dirty="0"/>
              <a:t>    </a:t>
            </a:r>
            <a:r>
              <a:rPr lang="en-US" sz="2800" b="1" dirty="0" smtClean="0"/>
              <a:t> </a:t>
            </a:r>
          </a:p>
          <a:p>
            <a:r>
              <a:rPr lang="en-US" sz="2800" b="1" dirty="0" smtClean="0"/>
              <a:t>                                </a:t>
            </a:r>
            <a:r>
              <a:rPr lang="en-US" sz="2800" b="1" dirty="0" err="1" smtClean="0"/>
              <a:t>colocasia</a:t>
            </a:r>
            <a:r>
              <a:rPr lang="en-US" sz="2800" b="1" dirty="0" smtClean="0"/>
              <a:t> </a:t>
            </a:r>
            <a:r>
              <a:rPr lang="en-US" sz="2800" b="1" dirty="0"/>
              <a:t>.. </a:t>
            </a:r>
            <a:r>
              <a:rPr lang="en-US" sz="2800" b="1" dirty="0" err="1"/>
              <a:t>mixtaque</a:t>
            </a:r>
            <a:r>
              <a:rPr lang="en-US" sz="2800" b="1" dirty="0" smtClean="0"/>
              <a:t> </a:t>
            </a:r>
          </a:p>
          <a:p>
            <a:r>
              <a:rPr lang="en-US" sz="2800" dirty="0" smtClean="0"/>
              <a:t>with </a:t>
            </a:r>
            <a:r>
              <a:rPr lang="en-US" sz="2800" dirty="0"/>
              <a:t>smiling acanthus.   </a:t>
            </a:r>
            <a:r>
              <a:rPr lang="en-US" sz="2800" b="1" dirty="0"/>
              <a:t>  </a:t>
            </a:r>
            <a:r>
              <a:rPr lang="en-US" sz="2800" b="1" dirty="0" smtClean="0"/>
              <a:t> </a:t>
            </a:r>
          </a:p>
          <a:p>
            <a:r>
              <a:rPr lang="en-US" sz="2800" b="1" dirty="0" smtClean="0"/>
              <a:t>                                </a:t>
            </a:r>
            <a:r>
              <a:rPr lang="en-US" sz="2800" b="1" dirty="0" err="1" smtClean="0"/>
              <a:t>ridenti</a:t>
            </a:r>
            <a:r>
              <a:rPr lang="en-US" sz="2800" b="1" dirty="0" smtClean="0"/>
              <a:t> </a:t>
            </a:r>
            <a:r>
              <a:rPr lang="en-US" sz="2800" b="1" dirty="0"/>
              <a:t>.. </a:t>
            </a:r>
            <a:r>
              <a:rPr lang="en-US" sz="2800" b="1" dirty="0" err="1"/>
              <a:t>acantho</a:t>
            </a:r>
            <a:r>
              <a:rPr lang="en-US" sz="2800" b="1" dirty="0"/>
              <a:t>. </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482" name="Picture 3" descr="Flowers &amp; Wordss.jpg                                           00178C65 Hard Disc                      BC3D5E27:"/>
          <p:cNvPicPr>
            <a:picLocks noChangeAspect="1" noChangeArrowheads="1"/>
          </p:cNvPicPr>
          <p:nvPr/>
        </p:nvPicPr>
        <p:blipFill>
          <a:blip r:embed="rId2"/>
          <a:srcRect/>
          <a:stretch>
            <a:fillRect/>
          </a:stretch>
        </p:blipFill>
        <p:spPr bwMode="auto">
          <a:xfrm>
            <a:off x="228600" y="0"/>
            <a:ext cx="8686800" cy="6456363"/>
          </a:xfrm>
          <a:prstGeom prst="rect">
            <a:avLst/>
          </a:prstGeom>
          <a:noFill/>
          <a:ln w="9525">
            <a:noFill/>
            <a:miter lim="800000"/>
            <a:headEnd/>
            <a:tailEnd/>
          </a:ln>
        </p:spPr>
      </p:pic>
      <p:sp>
        <p:nvSpPr>
          <p:cNvPr id="3" name="TextBox 2"/>
          <p:cNvSpPr txBox="1"/>
          <p:nvPr/>
        </p:nvSpPr>
        <p:spPr>
          <a:xfrm>
            <a:off x="228600" y="6027003"/>
            <a:ext cx="8763000" cy="830997"/>
          </a:xfrm>
          <a:prstGeom prst="rect">
            <a:avLst/>
          </a:prstGeom>
          <a:noFill/>
        </p:spPr>
        <p:txBody>
          <a:bodyPr wrap="square" rtlCol="0">
            <a:spAutoFit/>
          </a:bodyPr>
          <a:lstStyle/>
          <a:p>
            <a:r>
              <a:rPr lang="en-US" sz="2200" dirty="0" smtClean="0"/>
              <a:t>Virgil has mixed up the order of the words to illustrate the mixed flowers:</a:t>
            </a:r>
          </a:p>
          <a:p>
            <a:r>
              <a:rPr lang="en-US" sz="2200" dirty="0" smtClean="0"/>
              <a:t>      </a:t>
            </a:r>
            <a:r>
              <a:rPr lang="en-US" i="1" dirty="0" err="1" smtClean="0"/>
              <a:t>mixta</a:t>
            </a:r>
            <a:r>
              <a:rPr lang="en-US" i="1" dirty="0" smtClean="0"/>
              <a:t>  </a:t>
            </a:r>
            <a:r>
              <a:rPr lang="en-US" dirty="0" smtClean="0"/>
              <a:t>goes with </a:t>
            </a:r>
            <a:r>
              <a:rPr lang="en-US" i="1" dirty="0" err="1" smtClean="0"/>
              <a:t>colocasia</a:t>
            </a:r>
            <a:r>
              <a:rPr lang="en-US" i="1" dirty="0" smtClean="0"/>
              <a:t> </a:t>
            </a:r>
            <a:r>
              <a:rPr lang="en-US" dirty="0" smtClean="0"/>
              <a:t>and </a:t>
            </a:r>
            <a:r>
              <a:rPr lang="en-US" i="1" dirty="0" err="1" smtClean="0"/>
              <a:t>ridenti</a:t>
            </a:r>
            <a:r>
              <a:rPr lang="en-US" i="1" dirty="0" smtClean="0"/>
              <a:t>  </a:t>
            </a:r>
            <a:r>
              <a:rPr lang="en-US" dirty="0" smtClean="0"/>
              <a:t>goes with </a:t>
            </a:r>
            <a:r>
              <a:rPr lang="en-US" i="1" dirty="0" err="1" smtClean="0"/>
              <a:t>acantho</a:t>
            </a:r>
            <a:endParaRPr lang="en-US"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0" y="0"/>
            <a:ext cx="8591550" cy="4001096"/>
          </a:xfrm>
          <a:prstGeom prst="rect">
            <a:avLst/>
          </a:prstGeom>
          <a:noFill/>
          <a:ln w="9525">
            <a:noFill/>
            <a:miter lim="800000"/>
            <a:headEnd/>
            <a:tailEnd/>
          </a:ln>
        </p:spPr>
        <p:txBody>
          <a:bodyPr>
            <a:prstTxWarp prst="textNoShape">
              <a:avLst/>
            </a:prstTxWarp>
            <a:spAutoFit/>
          </a:bodyPr>
          <a:lstStyle/>
          <a:p>
            <a:pPr>
              <a:spcBef>
                <a:spcPct val="50000"/>
              </a:spcBef>
            </a:pPr>
            <a:r>
              <a:rPr lang="en-US" sz="2000" dirty="0" smtClean="0"/>
              <a:t>Horace, Satire II 6, </a:t>
            </a:r>
            <a:r>
              <a:rPr lang="en-US" sz="2000" i="1" dirty="0" smtClean="0"/>
              <a:t>parts of lines 79 - 81</a:t>
            </a:r>
          </a:p>
          <a:p>
            <a:pPr>
              <a:spcBef>
                <a:spcPct val="50000"/>
              </a:spcBef>
            </a:pPr>
            <a:r>
              <a:rPr lang="en-US" sz="5400" dirty="0" err="1"/>
              <a:t>rusticus</a:t>
            </a:r>
            <a:r>
              <a:rPr lang="en-US" sz="5400" dirty="0"/>
              <a:t> </a:t>
            </a:r>
            <a:r>
              <a:rPr lang="en-US" sz="5400" dirty="0" err="1"/>
              <a:t>urbanum</a:t>
            </a:r>
            <a:r>
              <a:rPr lang="en-US" sz="5400" dirty="0"/>
              <a:t> </a:t>
            </a:r>
            <a:r>
              <a:rPr lang="en-US" sz="5400" dirty="0" err="1"/>
              <a:t>murem</a:t>
            </a:r>
            <a:r>
              <a:rPr lang="en-US" sz="5400" dirty="0"/>
              <a:t> </a:t>
            </a:r>
            <a:r>
              <a:rPr lang="en-US" sz="5400" dirty="0" err="1"/>
              <a:t>mus</a:t>
            </a:r>
            <a:endParaRPr lang="en-US" sz="5400" dirty="0"/>
          </a:p>
          <a:p>
            <a:pPr>
              <a:spcBef>
                <a:spcPct val="50000"/>
              </a:spcBef>
            </a:pPr>
            <a:r>
              <a:rPr lang="en-US" sz="5400" dirty="0" err="1"/>
              <a:t>veterem</a:t>
            </a:r>
            <a:r>
              <a:rPr lang="en-US" sz="5400" dirty="0"/>
              <a:t> </a:t>
            </a:r>
            <a:r>
              <a:rPr lang="en-US" sz="5400" dirty="0" err="1"/>
              <a:t>vetus</a:t>
            </a:r>
            <a:r>
              <a:rPr lang="en-US" sz="5400" dirty="0"/>
              <a:t> </a:t>
            </a:r>
            <a:r>
              <a:rPr lang="en-US" sz="5400" dirty="0" err="1"/>
              <a:t>hospes</a:t>
            </a:r>
            <a:r>
              <a:rPr lang="en-US" sz="5400" dirty="0"/>
              <a:t> </a:t>
            </a:r>
            <a:r>
              <a:rPr lang="en-US" sz="5400" dirty="0" err="1" smtClean="0"/>
              <a:t>amicum</a:t>
            </a:r>
            <a:endParaRPr lang="en-US" sz="5400" dirty="0" smtClean="0"/>
          </a:p>
          <a:p>
            <a:pPr>
              <a:spcBef>
                <a:spcPct val="50000"/>
              </a:spcBef>
            </a:pPr>
            <a:endParaRPr lang="en-US" sz="1800" dirty="0" smtClean="0"/>
          </a:p>
          <a:p>
            <a:pPr>
              <a:spcBef>
                <a:spcPct val="50000"/>
              </a:spcBef>
            </a:pPr>
            <a:r>
              <a:rPr lang="en-US" sz="1800" dirty="0"/>
              <a:t>[</a:t>
            </a:r>
            <a:r>
              <a:rPr lang="en-US" sz="1800" dirty="0" smtClean="0"/>
              <a:t>Once upon a time], the Country </a:t>
            </a:r>
            <a:r>
              <a:rPr lang="en-US" sz="1800" dirty="0"/>
              <a:t>M</a:t>
            </a:r>
            <a:r>
              <a:rPr lang="en-US" sz="1800" dirty="0" smtClean="0"/>
              <a:t>ouse [is said to have invited into his poor </a:t>
            </a:r>
            <a:r>
              <a:rPr lang="en-US" sz="1800" dirty="0" err="1" smtClean="0"/>
              <a:t>mousehole</a:t>
            </a:r>
            <a:r>
              <a:rPr lang="en-US" sz="1800" dirty="0"/>
              <a:t>]</a:t>
            </a:r>
            <a:r>
              <a:rPr lang="en-US" sz="1800" dirty="0" smtClean="0"/>
              <a:t> the Town Mouse, an old friend [welcoming</a:t>
            </a:r>
            <a:r>
              <a:rPr lang="en-US" sz="1800" dirty="0"/>
              <a:t>]</a:t>
            </a:r>
            <a:r>
              <a:rPr lang="en-US" sz="1800" dirty="0" smtClean="0"/>
              <a:t> his old friend.</a:t>
            </a:r>
            <a:endParaRPr lang="en-US" sz="1800" i="1" dirty="0" smtClean="0"/>
          </a:p>
        </p:txBody>
      </p:sp>
      <p:sp>
        <p:nvSpPr>
          <p:cNvPr id="3" name="TextBox 2"/>
          <p:cNvSpPr txBox="1"/>
          <p:nvPr/>
        </p:nvSpPr>
        <p:spPr>
          <a:xfrm>
            <a:off x="0" y="4114800"/>
            <a:ext cx="9144000" cy="3231654"/>
          </a:xfrm>
          <a:prstGeom prst="rect">
            <a:avLst/>
          </a:prstGeom>
          <a:noFill/>
        </p:spPr>
        <p:txBody>
          <a:bodyPr wrap="square" rtlCol="0">
            <a:spAutoFit/>
          </a:bodyPr>
          <a:lstStyle/>
          <a:p>
            <a:pPr>
              <a:spcBef>
                <a:spcPct val="50000"/>
              </a:spcBef>
            </a:pPr>
            <a:r>
              <a:rPr lang="en-US" i="1" dirty="0" smtClean="0"/>
              <a:t>Horace describes the Country Mouse greeting his old friend the Town Mouse – but you can see that he has ‘</a:t>
            </a:r>
            <a:r>
              <a:rPr lang="en-US" i="1" dirty="0" err="1" smtClean="0"/>
              <a:t>unpoetically</a:t>
            </a:r>
            <a:r>
              <a:rPr lang="en-US" i="1" dirty="0" smtClean="0"/>
              <a:t>’ used the same words for ‘mouse’ (</a:t>
            </a:r>
            <a:r>
              <a:rPr lang="en-US" i="1" dirty="0" err="1" smtClean="0"/>
              <a:t>mus/murem</a:t>
            </a:r>
            <a:r>
              <a:rPr lang="en-US" i="1" dirty="0" smtClean="0"/>
              <a:t>) and ‘old’ (</a:t>
            </a:r>
            <a:r>
              <a:rPr lang="en-US" i="1" dirty="0" err="1" smtClean="0"/>
              <a:t>vetus/veterem</a:t>
            </a:r>
            <a:r>
              <a:rPr lang="en-US" i="1" dirty="0" smtClean="0"/>
              <a:t>) next to each other.  </a:t>
            </a:r>
          </a:p>
          <a:p>
            <a:pPr>
              <a:spcBef>
                <a:spcPct val="50000"/>
              </a:spcBef>
            </a:pPr>
            <a:r>
              <a:rPr lang="en-US" i="1" dirty="0" smtClean="0"/>
              <a:t>‘</a:t>
            </a:r>
            <a:r>
              <a:rPr lang="en-US" i="1" dirty="0" err="1" smtClean="0"/>
              <a:t>hospes</a:t>
            </a:r>
            <a:r>
              <a:rPr lang="en-US" i="1" dirty="0" smtClean="0"/>
              <a:t>’ and ‘</a:t>
            </a:r>
            <a:r>
              <a:rPr lang="en-US" i="1" dirty="0" err="1" smtClean="0"/>
              <a:t>amicum</a:t>
            </a:r>
            <a:r>
              <a:rPr lang="en-US" i="1" dirty="0" smtClean="0"/>
              <a:t>’ both mean ‘friend’ – but at least here Horace has varied his vocabulary.                </a:t>
            </a:r>
          </a:p>
          <a:p>
            <a:pPr>
              <a:spcBef>
                <a:spcPct val="50000"/>
              </a:spcBef>
            </a:pPr>
            <a:r>
              <a:rPr lang="en-US" i="1" dirty="0" smtClean="0"/>
              <a:t>                                                   Very odd ….</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2530" name="Picture 3" descr="Rats &amp; Words 2s.jpg                                            00178C65 Hard Disc                      BC3D5E27:"/>
          <p:cNvPicPr>
            <a:picLocks noChangeAspect="1" noChangeArrowheads="1"/>
          </p:cNvPicPr>
          <p:nvPr/>
        </p:nvPicPr>
        <p:blipFill>
          <a:blip r:embed="rId2"/>
          <a:srcRect/>
          <a:stretch>
            <a:fillRect/>
          </a:stretch>
        </p:blipFill>
        <p:spPr bwMode="auto">
          <a:xfrm>
            <a:off x="304800" y="241300"/>
            <a:ext cx="8077200" cy="6616700"/>
          </a:xfrm>
          <a:prstGeom prst="rect">
            <a:avLst/>
          </a:prstGeom>
          <a:noFill/>
          <a:ln w="9525">
            <a:noFill/>
            <a:miter lim="800000"/>
            <a:headEnd/>
            <a:tailEnd/>
          </a:ln>
        </p:spPr>
      </p:pic>
      <p:sp>
        <p:nvSpPr>
          <p:cNvPr id="3" name="TextBox 2"/>
          <p:cNvSpPr txBox="1"/>
          <p:nvPr/>
        </p:nvSpPr>
        <p:spPr>
          <a:xfrm>
            <a:off x="6248400" y="6019800"/>
            <a:ext cx="2895600" cy="830997"/>
          </a:xfrm>
          <a:prstGeom prst="rect">
            <a:avLst/>
          </a:prstGeom>
          <a:noFill/>
        </p:spPr>
        <p:txBody>
          <a:bodyPr wrap="square" rtlCol="0">
            <a:spAutoFit/>
          </a:bodyPr>
          <a:lstStyle/>
          <a:p>
            <a:r>
              <a:rPr lang="en-US" dirty="0" smtClean="0"/>
              <a:t>The country mouse is embracing his friend.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3554" name="Picture 3" descr="Rats &amp; Wordss.jpg                                              00178C65 Hard Disc                      BC3D5E27:"/>
          <p:cNvPicPr>
            <a:picLocks noChangeAspect="1" noChangeArrowheads="1"/>
          </p:cNvPicPr>
          <p:nvPr/>
        </p:nvPicPr>
        <p:blipFill>
          <a:blip r:embed="rId3"/>
          <a:srcRect/>
          <a:stretch>
            <a:fillRect/>
          </a:stretch>
        </p:blipFill>
        <p:spPr bwMode="auto">
          <a:xfrm>
            <a:off x="609600" y="152400"/>
            <a:ext cx="6781800" cy="6472238"/>
          </a:xfrm>
          <a:prstGeom prst="rect">
            <a:avLst/>
          </a:prstGeom>
          <a:noFill/>
          <a:ln w="9525">
            <a:noFill/>
            <a:miter lim="800000"/>
            <a:headEnd/>
            <a:tailEnd/>
          </a:ln>
        </p:spPr>
      </p:pic>
      <p:sp>
        <p:nvSpPr>
          <p:cNvPr id="3" name="TextBox 2"/>
          <p:cNvSpPr txBox="1"/>
          <p:nvPr/>
        </p:nvSpPr>
        <p:spPr>
          <a:xfrm>
            <a:off x="4953000" y="6019800"/>
            <a:ext cx="4191000" cy="830997"/>
          </a:xfrm>
          <a:prstGeom prst="rect">
            <a:avLst/>
          </a:prstGeom>
          <a:noFill/>
        </p:spPr>
        <p:txBody>
          <a:bodyPr wrap="square" rtlCol="0">
            <a:spAutoFit/>
          </a:bodyPr>
          <a:lstStyle/>
          <a:p>
            <a:r>
              <a:rPr lang="en-US" dirty="0" smtClean="0"/>
              <a:t>The town mouse is now doing the same to his old friend.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a="http://schemas.openxmlformats.org/drawingml/2006/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a="http://schemas.openxmlformats.org/drawingml/2006/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355</TotalTime>
  <Words>1619</Words>
  <Application>Microsoft Macintosh PowerPoint</Application>
  <PresentationFormat>On-screen Show (4:3)</PresentationFormat>
  <Paragraphs>109</Paragraphs>
  <Slides>16</Slides>
  <Notes>2</Notes>
  <HiddenSlides>0</HiddenSlides>
  <MMClips>0</MMClips>
  <ScaleCrop>false</ScaleCrop>
  <HeadingPairs>
    <vt:vector size="4" baseType="variant">
      <vt:variant>
        <vt:lpstr>Design Template</vt:lpstr>
      </vt:variant>
      <vt:variant>
        <vt:i4>1</vt:i4>
      </vt:variant>
      <vt:variant>
        <vt:lpstr>Slide Titles</vt:lpstr>
      </vt:variant>
      <vt:variant>
        <vt:i4>16</vt:i4>
      </vt:variant>
    </vt:vector>
  </HeadingPairs>
  <TitlesOfParts>
    <vt:vector size="17" baseType="lpstr">
      <vt:lpstr>Blank Presentation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Anne</dc:creator>
  <cp:lastModifiedBy>Anne</cp:lastModifiedBy>
  <cp:revision>34</cp:revision>
  <dcterms:created xsi:type="dcterms:W3CDTF">2012-08-21T18:28:56Z</dcterms:created>
  <dcterms:modified xsi:type="dcterms:W3CDTF">2012-08-21T18:29:29Z</dcterms:modified>
</cp:coreProperties>
</file>