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s/slide22.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slides/slide13.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4"/>
  </p:notesMasterIdLst>
  <p:sldIdLst>
    <p:sldId id="256" r:id="rId2"/>
    <p:sldId id="310" r:id="rId3"/>
    <p:sldId id="284" r:id="rId4"/>
    <p:sldId id="306" r:id="rId5"/>
    <p:sldId id="285" r:id="rId6"/>
    <p:sldId id="292" r:id="rId7"/>
    <p:sldId id="293" r:id="rId8"/>
    <p:sldId id="288" r:id="rId9"/>
    <p:sldId id="297" r:id="rId10"/>
    <p:sldId id="298" r:id="rId11"/>
    <p:sldId id="295" r:id="rId12"/>
    <p:sldId id="300" r:id="rId13"/>
    <p:sldId id="294" r:id="rId14"/>
    <p:sldId id="309" r:id="rId15"/>
    <p:sldId id="308" r:id="rId16"/>
    <p:sldId id="301" r:id="rId17"/>
    <p:sldId id="302" r:id="rId18"/>
    <p:sldId id="303" r:id="rId19"/>
    <p:sldId id="279" r:id="rId20"/>
    <p:sldId id="286" r:id="rId21"/>
    <p:sldId id="304" r:id="rId22"/>
    <p:sldId id="307" r:id="rId23"/>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FF0000"/>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598" autoAdjust="0"/>
    <p:restoredTop sz="94700" autoAdjust="0"/>
  </p:normalViewPr>
  <p:slideViewPr>
    <p:cSldViewPr snapToGrid="0" snapToObjects="1">
      <p:cViewPr varScale="1">
        <p:scale>
          <a:sx n="121" d="100"/>
          <a:sy n="121" d="100"/>
        </p:scale>
        <p:origin x="-352"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viewProps" Target="viewProps.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theme" Target="theme/theme1.xml"/><Relationship Id="rId26" Type="http://schemas.openxmlformats.org/officeDocument/2006/relationships/presProps" Target="presProps.xml"/><Relationship Id="rId11" Type="http://schemas.openxmlformats.org/officeDocument/2006/relationships/slide" Target="slides/slide10.xml"/><Relationship Id="rId29" Type="http://schemas.openxmlformats.org/officeDocument/2006/relationships/tableStyles" Target="tableStyles.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2127E63-421E-DB40-B2CF-76567496A90F}" type="datetimeFigureOut">
              <a:rPr lang="en-US" smtClean="0"/>
              <a:pPr/>
              <a:t>10/30/11</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203AAD6-CEA9-9B43-813B-B1426C10529C}"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896358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Slide Image Placeholder 1"/>
          <p:cNvSpPr>
            <a:spLocks noGrp="1" noRot="1" noChangeAspec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pitchFamily="-112" charset="-128"/>
              <a:cs typeface="ＭＳ Ｐゴシック" pitchFamily="-112" charset="-128"/>
            </a:endParaRPr>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D234986-1277-6B4E-9930-816C63F4E124}" type="slidenum">
              <a:rPr lang="en-US" smtClean="0">
                <a:latin typeface="Times" pitchFamily="-112" charset="0"/>
              </a:rPr>
              <a:pPr/>
              <a:t>4</a:t>
            </a:fld>
            <a:endParaRPr lang="en-US" smtClean="0">
              <a:latin typeface="Times" pitchFamily="-112"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Slide Image Placeholder 1"/>
          <p:cNvSpPr>
            <a:spLocks noGrp="1" noRot="1" noChangeAspec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5B85E1-F510-3246-AE4B-0064E8383E3F}" type="slidenum">
              <a:rPr lang="en-US">
                <a:latin typeface="Times" pitchFamily="-112" charset="0"/>
                <a:ea typeface="ＭＳ Ｐゴシック" pitchFamily="-112" charset="-128"/>
                <a:cs typeface="ＭＳ Ｐゴシック" pitchFamily="-112" charset="-128"/>
              </a:rPr>
              <a:pPr fontAlgn="base">
                <a:spcBef>
                  <a:spcPct val="0"/>
                </a:spcBef>
                <a:spcAft>
                  <a:spcPct val="0"/>
                </a:spcAft>
              </a:pPr>
              <a:t>22</a:t>
            </a:fld>
            <a:endParaRPr lang="en-US">
              <a:latin typeface="Times" pitchFamily="-112" charset="0"/>
              <a:ea typeface="ＭＳ Ｐゴシック" pitchFamily="-112" charset="-128"/>
              <a:cs typeface="ＭＳ Ｐゴシック" pitchFamily="-112"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6A1A7AA5-F28E-974C-8345-97AADB6C7966}" type="datetimeFigureOut">
              <a:rPr lang="en-US" smtClean="0"/>
              <a:pPr/>
              <a:t>10/30/11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826F6-DB96-FE44-AA06-155671E7228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A1A7AA5-F28E-974C-8345-97AADB6C7966}" type="datetimeFigureOut">
              <a:rPr lang="en-US" smtClean="0"/>
              <a:pPr/>
              <a:t>10/30/11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826F6-DB96-FE44-AA06-155671E7228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A1A7AA5-F28E-974C-8345-97AADB6C7966}" type="datetimeFigureOut">
              <a:rPr lang="en-US" smtClean="0"/>
              <a:pPr/>
              <a:t>10/30/11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826F6-DB96-FE44-AA06-155671E7228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A1A7AA5-F28E-974C-8345-97AADB6C7966}" type="datetimeFigureOut">
              <a:rPr lang="en-US" smtClean="0"/>
              <a:pPr/>
              <a:t>10/30/11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826F6-DB96-FE44-AA06-155671E7228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6A1A7AA5-F28E-974C-8345-97AADB6C7966}" type="datetimeFigureOut">
              <a:rPr lang="en-US" smtClean="0"/>
              <a:pPr/>
              <a:t>10/30/11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826F6-DB96-FE44-AA06-155671E7228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6A1A7AA5-F28E-974C-8345-97AADB6C7966}" type="datetimeFigureOut">
              <a:rPr lang="en-US" smtClean="0"/>
              <a:pPr/>
              <a:t>10/30/11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D826F6-DB96-FE44-AA06-155671E7228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6A1A7AA5-F28E-974C-8345-97AADB6C7966}" type="datetimeFigureOut">
              <a:rPr lang="en-US" smtClean="0"/>
              <a:pPr/>
              <a:t>10/30/11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D826F6-DB96-FE44-AA06-155671E7228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6A1A7AA5-F28E-974C-8345-97AADB6C7966}" type="datetimeFigureOut">
              <a:rPr lang="en-US" smtClean="0"/>
              <a:pPr/>
              <a:t>10/30/11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D826F6-DB96-FE44-AA06-155671E7228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1A7AA5-F28E-974C-8345-97AADB6C7966}" type="datetimeFigureOut">
              <a:rPr lang="en-US" smtClean="0"/>
              <a:pPr/>
              <a:t>10/30/11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D826F6-DB96-FE44-AA06-155671E7228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A1A7AA5-F28E-974C-8345-97AADB6C7966}" type="datetimeFigureOut">
              <a:rPr lang="en-US" smtClean="0"/>
              <a:pPr/>
              <a:t>10/30/11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D826F6-DB96-FE44-AA06-155671E7228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A1A7AA5-F28E-974C-8345-97AADB6C7966}" type="datetimeFigureOut">
              <a:rPr lang="en-US" smtClean="0"/>
              <a:pPr/>
              <a:t>10/30/11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D826F6-DB96-FE44-AA06-155671E7228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1A7AA5-F28E-974C-8345-97AADB6C7966}" type="datetimeFigureOut">
              <a:rPr lang="en-US" smtClean="0"/>
              <a:pPr/>
              <a:t>10/30/11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D826F6-DB96-FE44-AA06-155671E7228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9.jpeg"/><Relationship Id="rId3" Type="http://schemas.openxmlformats.org/officeDocument/2006/relationships/image" Target="../media/image3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4" Type="http://schemas.openxmlformats.org/officeDocument/2006/relationships/image" Target="../media/image32.jpeg"/><Relationship Id="rId1" Type="http://schemas.openxmlformats.org/officeDocument/2006/relationships/slideLayout" Target="../slideLayouts/slideLayout7.xml"/><Relationship Id="rId2" Type="http://schemas.openxmlformats.org/officeDocument/2006/relationships/image" Target="../media/image15.jpeg"/><Relationship Id="rId3" Type="http://schemas.openxmlformats.org/officeDocument/2006/relationships/image" Target="../media/image31.jpeg"/><Relationship Id="rId5" Type="http://schemas.openxmlformats.org/officeDocument/2006/relationships/image" Target="../media/image33.jpeg"/></Relationships>
</file>

<file path=ppt/slides/_rels/slide12.xml.rels><?xml version="1.0" encoding="UTF-8" standalone="yes"?>
<Relationships xmlns="http://schemas.openxmlformats.org/package/2006/relationships"><Relationship Id="rId4" Type="http://schemas.openxmlformats.org/officeDocument/2006/relationships/image" Target="../media/image35.jpeg"/><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34.jpeg"/><Relationship Id="rId5" Type="http://schemas.openxmlformats.org/officeDocument/2006/relationships/image" Target="../media/image36.jpeg"/></Relationships>
</file>

<file path=ppt/slides/_rels/slide1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5.jpeg"/><Relationship Id="rId4" Type="http://schemas.openxmlformats.org/officeDocument/2006/relationships/image" Target="../media/image6.jpeg"/><Relationship Id="rId5" Type="http://schemas.openxmlformats.org/officeDocument/2006/relationships/image" Target="../media/image28.jpeg"/><Relationship Id="rId7" Type="http://schemas.openxmlformats.org/officeDocument/2006/relationships/image" Target="../media/image22.jpeg"/><Relationship Id="rId1" Type="http://schemas.openxmlformats.org/officeDocument/2006/relationships/slideLayout" Target="../slideLayouts/slideLayout7.xml"/><Relationship Id="rId2" Type="http://schemas.openxmlformats.org/officeDocument/2006/relationships/image" Target="../media/image5.jpeg"/><Relationship Id="rId3" Type="http://schemas.openxmlformats.org/officeDocument/2006/relationships/image" Target="../media/image1.jpeg"/><Relationship Id="rId6" Type="http://schemas.openxmlformats.org/officeDocument/2006/relationships/image" Target="../media/image2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44.jpeg"/><Relationship Id="rId4" Type="http://schemas.openxmlformats.org/officeDocument/2006/relationships/image" Target="../media/image40.jpeg"/><Relationship Id="rId5" Type="http://schemas.openxmlformats.org/officeDocument/2006/relationships/image" Target="../media/image41.jpeg"/><Relationship Id="rId7" Type="http://schemas.openxmlformats.org/officeDocument/2006/relationships/image" Target="../media/image43.jpeg"/><Relationship Id="rId1" Type="http://schemas.openxmlformats.org/officeDocument/2006/relationships/slideLayout" Target="../slideLayouts/slideLayout2.xml"/><Relationship Id="rId2" Type="http://schemas.openxmlformats.org/officeDocument/2006/relationships/image" Target="../media/image38.jpeg"/><Relationship Id="rId3" Type="http://schemas.openxmlformats.org/officeDocument/2006/relationships/image" Target="../media/image39.jpeg"/><Relationship Id="rId6" Type="http://schemas.openxmlformats.org/officeDocument/2006/relationships/image" Target="../media/image4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3.jpeg"/><Relationship Id="rId4" Type="http://schemas.openxmlformats.org/officeDocument/2006/relationships/image" Target="../media/image9.jpeg"/><Relationship Id="rId5" Type="http://schemas.openxmlformats.org/officeDocument/2006/relationships/image" Target="../media/image10.jpeg"/><Relationship Id="rId7"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image" Target="../media/image7.jpeg"/><Relationship Id="rId9" Type="http://schemas.openxmlformats.org/officeDocument/2006/relationships/image" Target="../media/image14.jpeg"/><Relationship Id="rId3" Type="http://schemas.openxmlformats.org/officeDocument/2006/relationships/image" Target="../media/image8.jpeg"/><Relationship Id="rId6" Type="http://schemas.openxmlformats.org/officeDocument/2006/relationships/image" Target="../media/image11.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4" Type="http://schemas.openxmlformats.org/officeDocument/2006/relationships/image" Target="../media/image3.jpeg"/><Relationship Id="rId5" Type="http://schemas.openxmlformats.org/officeDocument/2006/relationships/image" Target="../media/image4.jpeg"/><Relationship Id="rId7"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2.jpeg"/><Relationship Id="rId6"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4" Type="http://schemas.openxmlformats.org/officeDocument/2006/relationships/image" Target="../media/image9.jpeg"/><Relationship Id="rId5" Type="http://schemas.openxmlformats.org/officeDocument/2006/relationships/image" Target="../media/image10.jpeg"/><Relationship Id="rId7"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image" Target="../media/image7.jpeg"/><Relationship Id="rId9" Type="http://schemas.openxmlformats.org/officeDocument/2006/relationships/image" Target="../media/image14.jpeg"/><Relationship Id="rId3" Type="http://schemas.openxmlformats.org/officeDocument/2006/relationships/image" Target="../media/image8.jpeg"/><Relationship Id="rId6"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4" Type="http://schemas.openxmlformats.org/officeDocument/2006/relationships/image" Target="../media/image17.jpeg"/><Relationship Id="rId7" Type="http://schemas.openxmlformats.org/officeDocument/2006/relationships/image" Target="../media/image20.jpeg"/><Relationship Id="rId11"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19.jpeg"/><Relationship Id="rId8" Type="http://schemas.openxmlformats.org/officeDocument/2006/relationships/image" Target="../media/image21.jpeg"/><Relationship Id="rId13" Type="http://schemas.openxmlformats.org/officeDocument/2006/relationships/image" Target="../media/image25.jpeg"/><Relationship Id="rId10" Type="http://schemas.openxmlformats.org/officeDocument/2006/relationships/image" Target="../media/image2.jpeg"/><Relationship Id="rId5" Type="http://schemas.openxmlformats.org/officeDocument/2006/relationships/image" Target="../media/image18.jpeg"/><Relationship Id="rId12" Type="http://schemas.openxmlformats.org/officeDocument/2006/relationships/image" Target="../media/image24.jpeg"/><Relationship Id="rId2" Type="http://schemas.openxmlformats.org/officeDocument/2006/relationships/image" Target="../media/image15.jpeg"/><Relationship Id="rId9" Type="http://schemas.openxmlformats.org/officeDocument/2006/relationships/image" Target="../media/image22.jpeg"/><Relationship Id="rId3" Type="http://schemas.openxmlformats.org/officeDocument/2006/relationships/image" Target="../media/image16.jpeg"/></Relationships>
</file>

<file path=ppt/slides/_rels/slide9.xml.rels><?xml version="1.0" encoding="UTF-8" standalone="yes"?>
<Relationships xmlns="http://schemas.openxmlformats.org/package/2006/relationships"><Relationship Id="rId6" Type="http://schemas.openxmlformats.org/officeDocument/2006/relationships/image" Target="../media/image21.jpeg"/><Relationship Id="rId4" Type="http://schemas.openxmlformats.org/officeDocument/2006/relationships/image" Target="../media/image28.jpeg"/><Relationship Id="rId1" Type="http://schemas.openxmlformats.org/officeDocument/2006/relationships/slideLayout" Target="../slideLayouts/slideLayout7.xml"/><Relationship Id="rId2" Type="http://schemas.openxmlformats.org/officeDocument/2006/relationships/image" Target="../media/image26.jpeg"/><Relationship Id="rId3" Type="http://schemas.openxmlformats.org/officeDocument/2006/relationships/image" Target="../media/image27.jpeg"/><Relationship Id="rId5"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9619"/>
            <a:ext cx="7772400" cy="1470025"/>
          </a:xfrm>
        </p:spPr>
        <p:txBody>
          <a:bodyPr>
            <a:normAutofit fontScale="90000"/>
          </a:bodyPr>
          <a:lstStyle/>
          <a:p>
            <a:r>
              <a:rPr lang="en-US" sz="4889" b="1" dirty="0" smtClean="0"/>
              <a:t/>
            </a:r>
            <a:br>
              <a:rPr lang="en-US" sz="4889" b="1" dirty="0" smtClean="0"/>
            </a:br>
            <a:r>
              <a:rPr lang="en-US" sz="6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People and Society at </a:t>
            </a:r>
            <a:r>
              <a:rPr lang="en-US" sz="60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Aquae</a:t>
            </a:r>
            <a:r>
              <a:rPr lang="en-US" sz="6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r>
              <a:rPr lang="en-US" sz="60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Sulis</a:t>
            </a:r>
            <a:r>
              <a:rPr lang="en-US" sz="2000" b="1" dirty="0" smtClean="0"/>
              <a:t/>
            </a:r>
            <a:br>
              <a:rPr lang="en-US" sz="2000" b="1" dirty="0" smtClean="0"/>
            </a:br>
            <a:r>
              <a:rPr lang="en-US" sz="1800" b="1" dirty="0" smtClean="0"/>
              <a:t/>
            </a:r>
            <a:br>
              <a:rPr lang="en-US" sz="1800" b="1" dirty="0" smtClean="0"/>
            </a:br>
            <a:endParaRPr lang="en-US" b="1" dirty="0"/>
          </a:p>
        </p:txBody>
      </p:sp>
      <p:sp>
        <p:nvSpPr>
          <p:cNvPr id="4" name="Subtitle 3"/>
          <p:cNvSpPr>
            <a:spLocks noGrp="1"/>
          </p:cNvSpPr>
          <p:nvPr>
            <p:ph type="subTitle" idx="1"/>
          </p:nvPr>
        </p:nvSpPr>
        <p:spPr>
          <a:xfrm>
            <a:off x="0" y="3747168"/>
            <a:ext cx="9143999" cy="2938956"/>
          </a:xfrm>
        </p:spPr>
        <p:txBody>
          <a:bodyPr>
            <a:normAutofit fontScale="92500" lnSpcReduction="10000"/>
          </a:bodyPr>
          <a:lstStyle/>
          <a:p>
            <a:r>
              <a:rPr lang="en-US" sz="2800" dirty="0" smtClean="0">
                <a:solidFill>
                  <a:schemeClr val="tx1"/>
                </a:solidFill>
              </a:rPr>
              <a:t>Find out where people came from, how citizens and their ex-slaves felt about each other and why they wanted to leave information about themselves on inscriptions.</a:t>
            </a:r>
          </a:p>
          <a:p>
            <a:endParaRPr lang="en-US" sz="800" dirty="0" smtClean="0">
              <a:solidFill>
                <a:schemeClr val="tx1"/>
              </a:solidFill>
            </a:endParaRPr>
          </a:p>
          <a:p>
            <a:pPr algn="l"/>
            <a:r>
              <a:rPr lang="en-US" sz="2000" i="1" dirty="0" smtClean="0">
                <a:solidFill>
                  <a:schemeClr val="tx1"/>
                </a:solidFill>
              </a:rPr>
              <a:t>Slides</a:t>
            </a:r>
            <a:r>
              <a:rPr lang="en-US" sz="2000" i="1" dirty="0" smtClean="0">
                <a:solidFill>
                  <a:schemeClr val="tx1"/>
                </a:solidFill>
              </a:rPr>
              <a:t> 4, 17 </a:t>
            </a:r>
            <a:r>
              <a:rPr lang="en-US" sz="2000" i="1" dirty="0" smtClean="0">
                <a:solidFill>
                  <a:schemeClr val="tx1"/>
                </a:solidFill>
              </a:rPr>
              <a:t>&amp; </a:t>
            </a:r>
            <a:r>
              <a:rPr lang="en-US" sz="2000" i="1" dirty="0" smtClean="0">
                <a:solidFill>
                  <a:schemeClr val="tx1"/>
                </a:solidFill>
              </a:rPr>
              <a:t>21  </a:t>
            </a:r>
            <a:r>
              <a:rPr lang="en-US" sz="2000" i="1" dirty="0" smtClean="0">
                <a:solidFill>
                  <a:schemeClr val="tx1"/>
                </a:solidFill>
              </a:rPr>
              <a:t>are designed to be printed and used as worksheets, and others can be adapted as worksheets if required.</a:t>
            </a:r>
          </a:p>
          <a:p>
            <a:pPr algn="l"/>
            <a:endParaRPr lang="en-US" sz="2000" i="1" dirty="0" smtClean="0">
              <a:solidFill>
                <a:schemeClr val="tx1"/>
              </a:solidFill>
            </a:endParaRPr>
          </a:p>
          <a:p>
            <a:pPr algn="l"/>
            <a:r>
              <a:rPr lang="en-US" sz="2000" i="1" dirty="0" smtClean="0">
                <a:solidFill>
                  <a:schemeClr val="tx1"/>
                </a:solidFill>
              </a:rPr>
              <a:t>The final slide suggests some conclusions which can be drawn from this evidence: answers to slide</a:t>
            </a:r>
            <a:r>
              <a:rPr lang="en-US" sz="2000" i="1" dirty="0" smtClean="0">
                <a:solidFill>
                  <a:schemeClr val="tx1"/>
                </a:solidFill>
              </a:rPr>
              <a:t> 4.  </a:t>
            </a:r>
            <a:r>
              <a:rPr lang="en-US" sz="2000" i="1" dirty="0" smtClean="0">
                <a:solidFill>
                  <a:schemeClr val="tx1"/>
                </a:solidFill>
              </a:rPr>
              <a:t>Slide </a:t>
            </a:r>
            <a:r>
              <a:rPr lang="en-US" sz="2000" i="1" dirty="0" smtClean="0">
                <a:solidFill>
                  <a:schemeClr val="tx1"/>
                </a:solidFill>
              </a:rPr>
              <a:t>18 </a:t>
            </a:r>
            <a:r>
              <a:rPr lang="en-US" sz="2000" i="1" dirty="0" smtClean="0">
                <a:solidFill>
                  <a:schemeClr val="tx1"/>
                </a:solidFill>
              </a:rPr>
              <a:t>has the answers for </a:t>
            </a:r>
            <a:r>
              <a:rPr lang="en-US" sz="2000" i="1" dirty="0" smtClean="0">
                <a:solidFill>
                  <a:schemeClr val="tx1"/>
                </a:solidFill>
              </a:rPr>
              <a:t>17.</a:t>
            </a:r>
            <a:endParaRPr lang="en-US" sz="2000" i="1" dirty="0" smtClean="0">
              <a:solidFill>
                <a:schemeClr val="tx1"/>
              </a:solidFill>
            </a:endParaRPr>
          </a:p>
          <a:p>
            <a:pPr algn="l"/>
            <a:endParaRPr lang="en-US" sz="2000" dirty="0" smtClean="0">
              <a:solidFill>
                <a:schemeClr val="tx1"/>
              </a:solidFill>
            </a:endParaRPr>
          </a:p>
        </p:txBody>
      </p:sp>
      <p:sp>
        <p:nvSpPr>
          <p:cNvPr id="7" name="TextBox 6"/>
          <p:cNvSpPr txBox="1"/>
          <p:nvPr/>
        </p:nvSpPr>
        <p:spPr>
          <a:xfrm>
            <a:off x="913088" y="2277690"/>
            <a:ext cx="7724515" cy="830997"/>
          </a:xfrm>
          <a:prstGeom prst="rect">
            <a:avLst/>
          </a:prstGeom>
          <a:noFill/>
        </p:spPr>
        <p:txBody>
          <a:bodyPr wrap="square" rtlCol="0">
            <a:spAutoFit/>
          </a:bodyPr>
          <a:lstStyle/>
          <a:p>
            <a:pPr algn="ctr"/>
            <a:r>
              <a:rPr lang="en-US" sz="2400" b="1" dirty="0" smtClean="0"/>
              <a:t>Part Two : Collating the information gathered from individual inscriptions and other written evidence.</a:t>
            </a:r>
            <a:endParaRPr lang="en-US" sz="2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extBox 9"/>
          <p:cNvSpPr txBox="1"/>
          <p:nvPr/>
        </p:nvSpPr>
        <p:spPr>
          <a:xfrm>
            <a:off x="687439" y="147660"/>
            <a:ext cx="8213062" cy="492443"/>
          </a:xfrm>
          <a:prstGeom prst="rect">
            <a:avLst/>
          </a:prstGeom>
          <a:noFill/>
        </p:spPr>
        <p:txBody>
          <a:bodyPr wrap="square" rtlCol="0">
            <a:spAutoFit/>
          </a:bodyPr>
          <a:lstStyle/>
          <a:p>
            <a:r>
              <a:rPr lang="en-US" sz="2600" b="1" dirty="0" smtClean="0"/>
              <a:t>another freedwoman ….</a:t>
            </a:r>
            <a:endParaRPr lang="en-US" sz="2600" b="1" i="1" dirty="0" smtClean="0"/>
          </a:p>
        </p:txBody>
      </p:sp>
      <p:sp>
        <p:nvSpPr>
          <p:cNvPr id="71" name="TextBox 70"/>
          <p:cNvSpPr txBox="1"/>
          <p:nvPr/>
        </p:nvSpPr>
        <p:spPr>
          <a:xfrm>
            <a:off x="367333" y="920473"/>
            <a:ext cx="640211" cy="369332"/>
          </a:xfrm>
          <a:prstGeom prst="rect">
            <a:avLst/>
          </a:prstGeom>
          <a:noFill/>
        </p:spPr>
        <p:txBody>
          <a:bodyPr wrap="square" rtlCol="0">
            <a:spAutoFit/>
          </a:bodyPr>
          <a:lstStyle/>
          <a:p>
            <a:r>
              <a:rPr lang="en-US" b="1" dirty="0" smtClean="0"/>
              <a:t>T7</a:t>
            </a:r>
            <a:endParaRPr lang="en-US" dirty="0"/>
          </a:p>
        </p:txBody>
      </p:sp>
      <p:sp>
        <p:nvSpPr>
          <p:cNvPr id="75" name="TextBox 74"/>
          <p:cNvSpPr txBox="1"/>
          <p:nvPr/>
        </p:nvSpPr>
        <p:spPr>
          <a:xfrm>
            <a:off x="6915391" y="3261941"/>
            <a:ext cx="1230314" cy="369332"/>
          </a:xfrm>
          <a:prstGeom prst="rect">
            <a:avLst/>
          </a:prstGeom>
          <a:noFill/>
        </p:spPr>
        <p:txBody>
          <a:bodyPr wrap="square" rtlCol="0">
            <a:spAutoFit/>
          </a:bodyPr>
          <a:lstStyle/>
          <a:p>
            <a:r>
              <a:rPr lang="en-US" dirty="0" smtClean="0"/>
              <a:t>       </a:t>
            </a:r>
            <a:endParaRPr lang="en-US" dirty="0"/>
          </a:p>
        </p:txBody>
      </p:sp>
      <p:sp>
        <p:nvSpPr>
          <p:cNvPr id="76" name="TextBox 75"/>
          <p:cNvSpPr txBox="1"/>
          <p:nvPr/>
        </p:nvSpPr>
        <p:spPr>
          <a:xfrm>
            <a:off x="514268" y="3841635"/>
            <a:ext cx="8081354" cy="2031325"/>
          </a:xfrm>
          <a:prstGeom prst="rect">
            <a:avLst/>
          </a:prstGeom>
          <a:noFill/>
        </p:spPr>
        <p:txBody>
          <a:bodyPr wrap="square" rtlCol="0">
            <a:spAutoFit/>
          </a:bodyPr>
          <a:lstStyle/>
          <a:p>
            <a:r>
              <a:rPr lang="en-US" dirty="0" smtClean="0"/>
              <a:t>Little </a:t>
            </a:r>
            <a:r>
              <a:rPr lang="en-US" dirty="0" err="1" smtClean="0"/>
              <a:t>Mercatilla’s</a:t>
            </a:r>
            <a:r>
              <a:rPr lang="en-US" dirty="0" smtClean="0"/>
              <a:t> tombstone is perhaps the most surprising.</a:t>
            </a:r>
          </a:p>
          <a:p>
            <a:r>
              <a:rPr lang="en-US" i="1" dirty="0" smtClean="0"/>
              <a:t>AN I  M VI  DXII </a:t>
            </a:r>
            <a:r>
              <a:rPr lang="en-US" dirty="0" smtClean="0"/>
              <a:t>– the length of her life is shown in years, months and days.</a:t>
            </a:r>
          </a:p>
          <a:p>
            <a:r>
              <a:rPr lang="en-US" i="1" dirty="0" smtClean="0"/>
              <a:t>MAGNI </a:t>
            </a:r>
            <a:r>
              <a:rPr lang="en-US" i="1" dirty="0" err="1" smtClean="0"/>
              <a:t>L(iberta</a:t>
            </a:r>
            <a:r>
              <a:rPr lang="en-US" i="1" dirty="0" smtClean="0"/>
              <a:t>)</a:t>
            </a:r>
            <a:r>
              <a:rPr lang="en-US" dirty="0" smtClean="0"/>
              <a:t> shows that she was originally Magnus’s slave, and </a:t>
            </a:r>
            <a:r>
              <a:rPr lang="en-US" i="1" dirty="0" smtClean="0"/>
              <a:t>ALUMNA </a:t>
            </a:r>
            <a:r>
              <a:rPr lang="en-US" dirty="0" smtClean="0"/>
              <a:t> shows that he had adopted her.</a:t>
            </a:r>
          </a:p>
          <a:p>
            <a:endParaRPr lang="en-US" dirty="0" smtClean="0"/>
          </a:p>
          <a:p>
            <a:r>
              <a:rPr lang="en-US" dirty="0" smtClean="0"/>
              <a:t>This is a high-status funeral monument for a little girl who was obviously loved very much. </a:t>
            </a:r>
            <a:endParaRPr lang="en-US" dirty="0"/>
          </a:p>
        </p:txBody>
      </p:sp>
      <p:pic>
        <p:nvPicPr>
          <p:cNvPr id="22" name="Picture 21" descr="oinsbtmercatilla.jpg"/>
          <p:cNvPicPr>
            <a:picLocks noChangeAspect="1"/>
          </p:cNvPicPr>
          <p:nvPr/>
        </p:nvPicPr>
        <p:blipFill>
          <a:blip r:embed="rId2"/>
          <a:stretch>
            <a:fillRect/>
          </a:stretch>
        </p:blipFill>
        <p:spPr>
          <a:xfrm>
            <a:off x="990746" y="925369"/>
            <a:ext cx="3110166" cy="2336572"/>
          </a:xfrm>
          <a:prstGeom prst="rect">
            <a:avLst/>
          </a:prstGeom>
        </p:spPr>
      </p:pic>
      <p:pic>
        <p:nvPicPr>
          <p:cNvPr id="11" name="Picture 10" descr="Bathtmercatilla.jpeg"/>
          <p:cNvPicPr>
            <a:picLocks noChangeAspect="1"/>
          </p:cNvPicPr>
          <p:nvPr/>
        </p:nvPicPr>
        <p:blipFill>
          <a:blip r:embed="rId3"/>
          <a:stretch>
            <a:fillRect/>
          </a:stretch>
        </p:blipFill>
        <p:spPr>
          <a:xfrm>
            <a:off x="5154439" y="333512"/>
            <a:ext cx="3127315" cy="29284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oinscbbuildrestore.jpg"/>
          <p:cNvPicPr>
            <a:picLocks noChangeAspect="1"/>
          </p:cNvPicPr>
          <p:nvPr/>
        </p:nvPicPr>
        <p:blipFill>
          <a:blip r:embed="rId2"/>
          <a:stretch>
            <a:fillRect/>
          </a:stretch>
        </p:blipFill>
        <p:spPr>
          <a:xfrm>
            <a:off x="0" y="3140710"/>
            <a:ext cx="2211368" cy="3471333"/>
          </a:xfrm>
          <a:prstGeom prst="rect">
            <a:avLst/>
          </a:prstGeom>
        </p:spPr>
      </p:pic>
      <p:pic>
        <p:nvPicPr>
          <p:cNvPr id="6" name="Picture 5" descr="oinsbligur.JPG"/>
          <p:cNvPicPr>
            <a:picLocks noChangeAspect="1"/>
          </p:cNvPicPr>
          <p:nvPr/>
        </p:nvPicPr>
        <p:blipFill>
          <a:blip r:embed="rId3"/>
          <a:stretch>
            <a:fillRect/>
          </a:stretch>
        </p:blipFill>
        <p:spPr>
          <a:xfrm>
            <a:off x="0" y="1205557"/>
            <a:ext cx="2222500" cy="1181100"/>
          </a:xfrm>
          <a:prstGeom prst="rect">
            <a:avLst/>
          </a:prstGeom>
        </p:spPr>
      </p:pic>
      <p:pic>
        <p:nvPicPr>
          <p:cNvPr id="7" name="Picture 6" descr="oinsbprotacius.jpg"/>
          <p:cNvPicPr>
            <a:picLocks noChangeAspect="1"/>
          </p:cNvPicPr>
          <p:nvPr/>
        </p:nvPicPr>
        <p:blipFill>
          <a:blip r:embed="rId4"/>
          <a:stretch>
            <a:fillRect/>
          </a:stretch>
        </p:blipFill>
        <p:spPr>
          <a:xfrm>
            <a:off x="6375400" y="1205557"/>
            <a:ext cx="2768600" cy="1447800"/>
          </a:xfrm>
          <a:prstGeom prst="rect">
            <a:avLst/>
          </a:prstGeom>
        </p:spPr>
      </p:pic>
      <p:pic>
        <p:nvPicPr>
          <p:cNvPr id="8" name="Picture 7" descr="oinsbvesvii.jpg"/>
          <p:cNvPicPr>
            <a:picLocks noChangeAspect="1"/>
          </p:cNvPicPr>
          <p:nvPr/>
        </p:nvPicPr>
        <p:blipFill>
          <a:blip r:embed="rId5"/>
          <a:srcRect/>
          <a:stretch>
            <a:fillRect/>
          </a:stretch>
        </p:blipFill>
        <p:spPr bwMode="auto">
          <a:xfrm>
            <a:off x="6375400" y="3245310"/>
            <a:ext cx="2325386" cy="1660361"/>
          </a:xfrm>
          <a:prstGeom prst="rect">
            <a:avLst/>
          </a:prstGeom>
          <a:noFill/>
          <a:ln w="9525">
            <a:noFill/>
            <a:miter lim="800000"/>
            <a:headEnd/>
            <a:tailEnd/>
          </a:ln>
        </p:spPr>
      </p:pic>
      <p:sp>
        <p:nvSpPr>
          <p:cNvPr id="10" name="TextBox 9"/>
          <p:cNvSpPr txBox="1"/>
          <p:nvPr/>
        </p:nvSpPr>
        <p:spPr>
          <a:xfrm>
            <a:off x="0" y="157444"/>
            <a:ext cx="9015433" cy="1169551"/>
          </a:xfrm>
          <a:prstGeom prst="rect">
            <a:avLst/>
          </a:prstGeom>
          <a:noFill/>
        </p:spPr>
        <p:txBody>
          <a:bodyPr wrap="square" rtlCol="0">
            <a:spAutoFit/>
          </a:bodyPr>
          <a:lstStyle/>
          <a:p>
            <a:r>
              <a:rPr lang="en-US" sz="2600" dirty="0" smtClean="0"/>
              <a:t>Look at stones </a:t>
            </a:r>
            <a:r>
              <a:rPr lang="en-US" sz="2600" b="1" dirty="0" smtClean="0"/>
              <a:t>P3a, P3b, P4 </a:t>
            </a:r>
            <a:r>
              <a:rPr lang="en-US" sz="2600" dirty="0" smtClean="0"/>
              <a:t>and </a:t>
            </a:r>
            <a:r>
              <a:rPr lang="en-US" sz="2600" b="1" dirty="0" smtClean="0"/>
              <a:t>P1</a:t>
            </a:r>
            <a:r>
              <a:rPr lang="en-US" sz="2600" dirty="0" smtClean="0"/>
              <a:t> to find out who advertised their responsibility for building or repair work at </a:t>
            </a:r>
            <a:r>
              <a:rPr lang="en-US" sz="2600" dirty="0" err="1" smtClean="0"/>
              <a:t>Aquae</a:t>
            </a:r>
            <a:r>
              <a:rPr lang="en-US" sz="2600" dirty="0" smtClean="0"/>
              <a:t> </a:t>
            </a:r>
            <a:r>
              <a:rPr lang="en-US" sz="2600" dirty="0" err="1" smtClean="0"/>
              <a:t>Sulis</a:t>
            </a:r>
            <a:r>
              <a:rPr lang="en-US" sz="2600" dirty="0" smtClean="0"/>
              <a:t>.</a:t>
            </a:r>
          </a:p>
          <a:p>
            <a:r>
              <a:rPr lang="en-US" dirty="0" smtClean="0"/>
              <a:t>           </a:t>
            </a:r>
            <a:r>
              <a:rPr lang="en-US" b="1" dirty="0" smtClean="0"/>
              <a:t>P3a                                                                                                                    P3b</a:t>
            </a:r>
            <a:endParaRPr lang="en-US" dirty="0"/>
          </a:p>
        </p:txBody>
      </p:sp>
      <p:sp>
        <p:nvSpPr>
          <p:cNvPr id="11" name="TextBox 10"/>
          <p:cNvSpPr txBox="1"/>
          <p:nvPr/>
        </p:nvSpPr>
        <p:spPr>
          <a:xfrm>
            <a:off x="503773" y="2653357"/>
            <a:ext cx="640211" cy="369332"/>
          </a:xfrm>
          <a:prstGeom prst="rect">
            <a:avLst/>
          </a:prstGeom>
          <a:noFill/>
        </p:spPr>
        <p:txBody>
          <a:bodyPr wrap="square" rtlCol="0">
            <a:spAutoFit/>
          </a:bodyPr>
          <a:lstStyle/>
          <a:p>
            <a:r>
              <a:rPr lang="en-US" b="1" dirty="0" smtClean="0"/>
              <a:t>P4</a:t>
            </a:r>
            <a:endParaRPr lang="en-US" dirty="0"/>
          </a:p>
        </p:txBody>
      </p:sp>
      <p:sp>
        <p:nvSpPr>
          <p:cNvPr id="12" name="TextBox 11"/>
          <p:cNvSpPr txBox="1"/>
          <p:nvPr/>
        </p:nvSpPr>
        <p:spPr>
          <a:xfrm>
            <a:off x="6818614" y="2875978"/>
            <a:ext cx="1063330" cy="369332"/>
          </a:xfrm>
          <a:prstGeom prst="rect">
            <a:avLst/>
          </a:prstGeom>
          <a:noFill/>
        </p:spPr>
        <p:txBody>
          <a:bodyPr wrap="square" rtlCol="0">
            <a:spAutoFit/>
          </a:bodyPr>
          <a:lstStyle/>
          <a:p>
            <a:r>
              <a:rPr lang="en-US" b="1" dirty="0" smtClean="0"/>
              <a:t>P1</a:t>
            </a:r>
            <a:endParaRPr lang="en-US" dirty="0"/>
          </a:p>
        </p:txBody>
      </p:sp>
      <p:sp>
        <p:nvSpPr>
          <p:cNvPr id="14" name="TextBox 13"/>
          <p:cNvSpPr txBox="1"/>
          <p:nvPr/>
        </p:nvSpPr>
        <p:spPr>
          <a:xfrm>
            <a:off x="2395197" y="1080774"/>
            <a:ext cx="3854259" cy="1477328"/>
          </a:xfrm>
          <a:prstGeom prst="rect">
            <a:avLst/>
          </a:prstGeom>
          <a:noFill/>
        </p:spPr>
        <p:txBody>
          <a:bodyPr wrap="square" rtlCol="0">
            <a:spAutoFit/>
          </a:bodyPr>
          <a:lstStyle/>
          <a:p>
            <a:r>
              <a:rPr lang="en-US" dirty="0" smtClean="0"/>
              <a:t>  Claudius </a:t>
            </a:r>
            <a:r>
              <a:rPr lang="en-US" dirty="0" err="1" smtClean="0"/>
              <a:t>Ligur</a:t>
            </a:r>
            <a:r>
              <a:rPr lang="en-US" dirty="0" smtClean="0"/>
              <a:t> and Gaius </a:t>
            </a:r>
            <a:r>
              <a:rPr lang="en-US" dirty="0" err="1" smtClean="0"/>
              <a:t>Protacius</a:t>
            </a:r>
            <a:endParaRPr lang="en-US" dirty="0" smtClean="0"/>
          </a:p>
          <a:p>
            <a:r>
              <a:rPr lang="en-US" dirty="0" smtClean="0"/>
              <a:t>feature prominently in the inscription above the façade of the Four Seasons – they were presumably </a:t>
            </a:r>
            <a:r>
              <a:rPr lang="en-US" i="1" dirty="0" err="1" smtClean="0"/>
              <a:t>decuriones</a:t>
            </a:r>
            <a:r>
              <a:rPr lang="en-US" i="1" dirty="0" smtClean="0"/>
              <a:t> </a:t>
            </a:r>
            <a:r>
              <a:rPr lang="en-US" dirty="0" smtClean="0"/>
              <a:t>– members of the Town Council.</a:t>
            </a:r>
            <a:endParaRPr lang="en-US" dirty="0"/>
          </a:p>
        </p:txBody>
      </p:sp>
      <p:sp>
        <p:nvSpPr>
          <p:cNvPr id="15" name="TextBox 14"/>
          <p:cNvSpPr txBox="1"/>
          <p:nvPr/>
        </p:nvSpPr>
        <p:spPr>
          <a:xfrm>
            <a:off x="2395197" y="3140710"/>
            <a:ext cx="3854259" cy="1477328"/>
          </a:xfrm>
          <a:prstGeom prst="rect">
            <a:avLst/>
          </a:prstGeom>
          <a:noFill/>
        </p:spPr>
        <p:txBody>
          <a:bodyPr wrap="square" rtlCol="0">
            <a:spAutoFit/>
          </a:bodyPr>
          <a:lstStyle/>
          <a:p>
            <a:r>
              <a:rPr lang="en-US" dirty="0" smtClean="0"/>
              <a:t>Gaius </a:t>
            </a:r>
            <a:r>
              <a:rPr lang="en-US" dirty="0" err="1" smtClean="0"/>
              <a:t>Severius</a:t>
            </a:r>
            <a:r>
              <a:rPr lang="en-US" dirty="0" smtClean="0"/>
              <a:t> Emeritus, the centurion in charge of the area, tells us on this stone that he repaired the holy area after it had been desecrated by vandalism: </a:t>
            </a:r>
            <a:r>
              <a:rPr lang="en-US" i="1" dirty="0" smtClean="0"/>
              <a:t>per </a:t>
            </a:r>
            <a:r>
              <a:rPr lang="en-US" i="1" dirty="0" err="1" smtClean="0"/>
              <a:t>insolentiam</a:t>
            </a:r>
            <a:endParaRPr lang="en-US" dirty="0"/>
          </a:p>
        </p:txBody>
      </p:sp>
      <p:sp>
        <p:nvSpPr>
          <p:cNvPr id="16" name="TextBox 15"/>
          <p:cNvSpPr txBox="1"/>
          <p:nvPr/>
        </p:nvSpPr>
        <p:spPr>
          <a:xfrm>
            <a:off x="2395197" y="5829001"/>
            <a:ext cx="3702552" cy="923330"/>
          </a:xfrm>
          <a:prstGeom prst="rect">
            <a:avLst/>
          </a:prstGeom>
          <a:noFill/>
        </p:spPr>
        <p:txBody>
          <a:bodyPr wrap="square" rtlCol="0">
            <a:spAutoFit/>
          </a:bodyPr>
          <a:lstStyle/>
          <a:p>
            <a:r>
              <a:rPr lang="en-US" dirty="0" smtClean="0"/>
              <a:t>There is a further religious aspect to this stone, as it is dedicated </a:t>
            </a:r>
            <a:r>
              <a:rPr lang="en-US" sz="1700" i="1" dirty="0" smtClean="0"/>
              <a:t>To the Virtue and Deity of the Emperor</a:t>
            </a:r>
            <a:r>
              <a:rPr lang="en-US" dirty="0" smtClean="0"/>
              <a:t>.  </a:t>
            </a:r>
            <a:r>
              <a:rPr lang="en-US" i="1" dirty="0" smtClean="0"/>
              <a:t>(AVG</a:t>
            </a:r>
            <a:r>
              <a:rPr lang="en-US" dirty="0" smtClean="0"/>
              <a:t>)</a:t>
            </a:r>
            <a:endParaRPr lang="en-US" dirty="0"/>
          </a:p>
        </p:txBody>
      </p:sp>
      <p:sp>
        <p:nvSpPr>
          <p:cNvPr id="17" name="TextBox 16"/>
          <p:cNvSpPr txBox="1"/>
          <p:nvPr/>
        </p:nvSpPr>
        <p:spPr>
          <a:xfrm>
            <a:off x="2395197" y="4618038"/>
            <a:ext cx="3702552" cy="369332"/>
          </a:xfrm>
          <a:prstGeom prst="rect">
            <a:avLst/>
          </a:prstGeom>
          <a:noFill/>
        </p:spPr>
        <p:txBody>
          <a:bodyPr wrap="square" rtlCol="0">
            <a:spAutoFit/>
          </a:bodyPr>
          <a:lstStyle/>
          <a:p>
            <a:r>
              <a:rPr lang="en-US" dirty="0" smtClean="0"/>
              <a:t>Who might have </a:t>
            </a:r>
            <a:r>
              <a:rPr lang="en-US" dirty="0" err="1" smtClean="0"/>
              <a:t>vandalised</a:t>
            </a:r>
            <a:r>
              <a:rPr lang="en-US" dirty="0" smtClean="0"/>
              <a:t> it?</a:t>
            </a:r>
            <a:endParaRPr lang="en-US" dirty="0"/>
          </a:p>
        </p:txBody>
      </p:sp>
      <p:sp>
        <p:nvSpPr>
          <p:cNvPr id="18" name="TextBox 17"/>
          <p:cNvSpPr txBox="1"/>
          <p:nvPr/>
        </p:nvSpPr>
        <p:spPr>
          <a:xfrm>
            <a:off x="4061667" y="5269127"/>
            <a:ext cx="2036081" cy="369332"/>
          </a:xfrm>
          <a:prstGeom prst="rect">
            <a:avLst/>
          </a:prstGeom>
          <a:noFill/>
        </p:spPr>
        <p:txBody>
          <a:bodyPr wrap="square" rtlCol="0">
            <a:spAutoFit/>
          </a:bodyPr>
          <a:lstStyle/>
          <a:p>
            <a:r>
              <a:rPr lang="en-US" b="1" dirty="0" smtClean="0"/>
              <a:t>Christians?</a:t>
            </a:r>
            <a:endParaRPr lang="en-US" b="1" dirty="0"/>
          </a:p>
        </p:txBody>
      </p:sp>
      <p:sp>
        <p:nvSpPr>
          <p:cNvPr id="19" name="TextBox 18"/>
          <p:cNvSpPr txBox="1"/>
          <p:nvPr/>
        </p:nvSpPr>
        <p:spPr>
          <a:xfrm>
            <a:off x="6249456" y="5269127"/>
            <a:ext cx="2765977" cy="1477328"/>
          </a:xfrm>
          <a:prstGeom prst="rect">
            <a:avLst/>
          </a:prstGeom>
          <a:noFill/>
        </p:spPr>
        <p:txBody>
          <a:bodyPr wrap="square" rtlCol="0">
            <a:spAutoFit/>
          </a:bodyPr>
          <a:lstStyle/>
          <a:p>
            <a:r>
              <a:rPr lang="en-US" dirty="0" smtClean="0"/>
              <a:t>This inscription tells us </a:t>
            </a:r>
            <a:r>
              <a:rPr lang="en-US" smtClean="0"/>
              <a:t>that some </a:t>
            </a:r>
            <a:r>
              <a:rPr lang="en-US" dirty="0" smtClean="0"/>
              <a:t>building work was completed during the Emperor Vespasian’s 7</a:t>
            </a:r>
            <a:r>
              <a:rPr lang="en-US" baseline="30000" dirty="0" smtClean="0"/>
              <a:t>th</a:t>
            </a:r>
            <a:r>
              <a:rPr lang="en-US" dirty="0" smtClean="0"/>
              <a:t> year of consulship: </a:t>
            </a:r>
            <a:r>
              <a:rPr lang="en-US" b="1" dirty="0" smtClean="0"/>
              <a:t>75 A.D.</a:t>
            </a:r>
            <a:r>
              <a:rPr lang="en-US" dirty="0" smtClean="0"/>
              <a:t> </a:t>
            </a:r>
            <a:endParaRPr lang="en-US" dirty="0"/>
          </a:p>
        </p:txBody>
      </p:sp>
      <p:cxnSp>
        <p:nvCxnSpPr>
          <p:cNvPr id="20" name="Straight Arrow Connector 19"/>
          <p:cNvCxnSpPr/>
          <p:nvPr/>
        </p:nvCxnSpPr>
        <p:spPr>
          <a:xfrm rot="10800000" flipV="1">
            <a:off x="1983606" y="1351600"/>
            <a:ext cx="1467517" cy="1"/>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22" name="Straight Arrow Connector 21"/>
          <p:cNvCxnSpPr/>
          <p:nvPr/>
        </p:nvCxnSpPr>
        <p:spPr>
          <a:xfrm rot="10800000">
            <a:off x="5835369" y="1351604"/>
            <a:ext cx="808135" cy="222836"/>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26" name="Straight Arrow Connector 25"/>
          <p:cNvCxnSpPr/>
          <p:nvPr/>
        </p:nvCxnSpPr>
        <p:spPr>
          <a:xfrm rot="5400000">
            <a:off x="1069435" y="3685255"/>
            <a:ext cx="2164191" cy="1742216"/>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29" name="Straight Arrow Connector 28"/>
          <p:cNvCxnSpPr>
            <a:stCxn id="15" idx="2"/>
          </p:cNvCxnSpPr>
          <p:nvPr/>
        </p:nvCxnSpPr>
        <p:spPr>
          <a:xfrm rot="5400000" flipH="1">
            <a:off x="2718263" y="3013975"/>
            <a:ext cx="166225" cy="3041903"/>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31" name="Straight Arrow Connector 30"/>
          <p:cNvCxnSpPr/>
          <p:nvPr/>
        </p:nvCxnSpPr>
        <p:spPr>
          <a:xfrm rot="10800000">
            <a:off x="367334" y="5016667"/>
            <a:ext cx="2027866" cy="1595376"/>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81429" y="217714"/>
            <a:ext cx="8962571" cy="584776"/>
          </a:xfrm>
          <a:prstGeom prst="rect">
            <a:avLst/>
          </a:prstGeom>
          <a:noFill/>
        </p:spPr>
        <p:txBody>
          <a:bodyPr wrap="square" rtlCol="0">
            <a:spAutoFit/>
          </a:bodyPr>
          <a:lstStyle/>
          <a:p>
            <a:r>
              <a:rPr lang="en-US" sz="3200" b="1" dirty="0" smtClean="0"/>
              <a:t>Look at these </a:t>
            </a:r>
            <a:r>
              <a:rPr lang="en-US" sz="3200" b="1" dirty="0" err="1" smtClean="0"/>
              <a:t>artefacts</a:t>
            </a:r>
            <a:r>
              <a:rPr lang="en-US" sz="3200" b="1" dirty="0" smtClean="0"/>
              <a:t> to find some tradesmen. </a:t>
            </a:r>
            <a:endParaRPr lang="en-US" sz="3200" dirty="0"/>
          </a:p>
        </p:txBody>
      </p:sp>
      <p:sp>
        <p:nvSpPr>
          <p:cNvPr id="3" name="TextBox 2"/>
          <p:cNvSpPr txBox="1"/>
          <p:nvPr/>
        </p:nvSpPr>
        <p:spPr>
          <a:xfrm>
            <a:off x="15962" y="1141790"/>
            <a:ext cx="640211" cy="369332"/>
          </a:xfrm>
          <a:prstGeom prst="rect">
            <a:avLst/>
          </a:prstGeom>
          <a:noFill/>
        </p:spPr>
        <p:txBody>
          <a:bodyPr wrap="square" rtlCol="0">
            <a:spAutoFit/>
          </a:bodyPr>
          <a:lstStyle/>
          <a:p>
            <a:r>
              <a:rPr lang="en-US" b="1" dirty="0" smtClean="0"/>
              <a:t>R7</a:t>
            </a:r>
            <a:endParaRPr lang="en-US" dirty="0"/>
          </a:p>
        </p:txBody>
      </p:sp>
      <p:sp>
        <p:nvSpPr>
          <p:cNvPr id="4" name="TextBox 3"/>
          <p:cNvSpPr txBox="1"/>
          <p:nvPr/>
        </p:nvSpPr>
        <p:spPr>
          <a:xfrm>
            <a:off x="6724952" y="1141790"/>
            <a:ext cx="640211" cy="369332"/>
          </a:xfrm>
          <a:prstGeom prst="rect">
            <a:avLst/>
          </a:prstGeom>
          <a:noFill/>
        </p:spPr>
        <p:txBody>
          <a:bodyPr wrap="square" rtlCol="0">
            <a:spAutoFit/>
          </a:bodyPr>
          <a:lstStyle/>
          <a:p>
            <a:r>
              <a:rPr lang="en-US" b="1" dirty="0" smtClean="0"/>
              <a:t>R10</a:t>
            </a:r>
            <a:endParaRPr lang="en-US" dirty="0"/>
          </a:p>
        </p:txBody>
      </p:sp>
      <p:sp>
        <p:nvSpPr>
          <p:cNvPr id="5" name="TextBox 4"/>
          <p:cNvSpPr txBox="1"/>
          <p:nvPr/>
        </p:nvSpPr>
        <p:spPr>
          <a:xfrm>
            <a:off x="15962" y="4027714"/>
            <a:ext cx="640211" cy="369332"/>
          </a:xfrm>
          <a:prstGeom prst="rect">
            <a:avLst/>
          </a:prstGeom>
          <a:noFill/>
        </p:spPr>
        <p:txBody>
          <a:bodyPr wrap="square" rtlCol="0">
            <a:spAutoFit/>
          </a:bodyPr>
          <a:lstStyle/>
          <a:p>
            <a:r>
              <a:rPr lang="en-US" b="1" dirty="0" smtClean="0"/>
              <a:t>P4</a:t>
            </a:r>
            <a:endParaRPr lang="en-US" dirty="0"/>
          </a:p>
        </p:txBody>
      </p:sp>
      <p:sp>
        <p:nvSpPr>
          <p:cNvPr id="6" name="TextBox 5"/>
          <p:cNvSpPr txBox="1"/>
          <p:nvPr/>
        </p:nvSpPr>
        <p:spPr>
          <a:xfrm>
            <a:off x="6236304" y="6017808"/>
            <a:ext cx="640211" cy="369332"/>
          </a:xfrm>
          <a:prstGeom prst="rect">
            <a:avLst/>
          </a:prstGeom>
          <a:noFill/>
        </p:spPr>
        <p:txBody>
          <a:bodyPr wrap="square" rtlCol="0">
            <a:spAutoFit/>
          </a:bodyPr>
          <a:lstStyle/>
          <a:p>
            <a:r>
              <a:rPr lang="en-US" b="1" dirty="0" smtClean="0"/>
              <a:t>P4</a:t>
            </a:r>
            <a:endParaRPr lang="en-US" dirty="0"/>
          </a:p>
        </p:txBody>
      </p:sp>
      <p:pic>
        <p:nvPicPr>
          <p:cNvPr id="7" name="Picture 6" descr="Bathaltpriscustoutiusf.jpeg"/>
          <p:cNvPicPr>
            <a:picLocks noChangeAspect="1"/>
          </p:cNvPicPr>
          <p:nvPr/>
        </p:nvPicPr>
        <p:blipFill>
          <a:blip r:embed="rId2"/>
          <a:stretch>
            <a:fillRect/>
          </a:stretch>
        </p:blipFill>
        <p:spPr>
          <a:xfrm>
            <a:off x="432190" y="1888456"/>
            <a:ext cx="1433717" cy="1690137"/>
          </a:xfrm>
          <a:prstGeom prst="rect">
            <a:avLst/>
          </a:prstGeom>
        </p:spPr>
      </p:pic>
      <p:pic>
        <p:nvPicPr>
          <p:cNvPr id="8" name="Picture 7" descr="Bathaltpriscustoutiusf.jpeg"/>
          <p:cNvPicPr>
            <a:picLocks noChangeAspect="1"/>
          </p:cNvPicPr>
          <p:nvPr/>
        </p:nvPicPr>
        <p:blipFill>
          <a:blip r:embed="rId2"/>
          <a:stretch>
            <a:fillRect/>
          </a:stretch>
        </p:blipFill>
        <p:spPr>
          <a:xfrm>
            <a:off x="432190" y="1537694"/>
            <a:ext cx="1433717" cy="1690137"/>
          </a:xfrm>
          <a:prstGeom prst="rect">
            <a:avLst/>
          </a:prstGeom>
        </p:spPr>
      </p:pic>
      <p:pic>
        <p:nvPicPr>
          <p:cNvPr id="9" name="Picture 8" descr="Bathaltsulinusbru.jpeg"/>
          <p:cNvPicPr>
            <a:picLocks noChangeAspect="1"/>
          </p:cNvPicPr>
          <p:nvPr/>
        </p:nvPicPr>
        <p:blipFill>
          <a:blip r:embed="rId3"/>
          <a:stretch>
            <a:fillRect/>
          </a:stretch>
        </p:blipFill>
        <p:spPr>
          <a:xfrm>
            <a:off x="7365163" y="1432958"/>
            <a:ext cx="1635106" cy="2145635"/>
          </a:xfrm>
          <a:prstGeom prst="rect">
            <a:avLst/>
          </a:prstGeom>
        </p:spPr>
      </p:pic>
      <p:sp>
        <p:nvSpPr>
          <p:cNvPr id="10" name="TextBox 9"/>
          <p:cNvSpPr txBox="1"/>
          <p:nvPr/>
        </p:nvSpPr>
        <p:spPr>
          <a:xfrm>
            <a:off x="1865907" y="1141790"/>
            <a:ext cx="4859045" cy="2677656"/>
          </a:xfrm>
          <a:prstGeom prst="rect">
            <a:avLst/>
          </a:prstGeom>
          <a:noFill/>
        </p:spPr>
        <p:txBody>
          <a:bodyPr wrap="square" rtlCol="0">
            <a:spAutoFit/>
          </a:bodyPr>
          <a:lstStyle/>
          <a:p>
            <a:r>
              <a:rPr lang="en-US" sz="2400" dirty="0" smtClean="0"/>
              <a:t>If you were a stonemason</a:t>
            </a:r>
          </a:p>
          <a:p>
            <a:endParaRPr lang="en-US" sz="800" dirty="0" smtClean="0"/>
          </a:p>
          <a:p>
            <a:r>
              <a:rPr lang="en-US" sz="2400" dirty="0" smtClean="0"/>
              <a:t>     </a:t>
            </a:r>
            <a:r>
              <a:rPr lang="en-US" sz="2400" i="1" dirty="0" smtClean="0"/>
              <a:t>LAPIDARIUS      </a:t>
            </a:r>
          </a:p>
          <a:p>
            <a:endParaRPr lang="en-US" sz="800" i="1" dirty="0" smtClean="0"/>
          </a:p>
          <a:p>
            <a:r>
              <a:rPr lang="en-US" sz="2400" i="1" dirty="0" smtClean="0"/>
              <a:t>				        SCUL(P)TOR</a:t>
            </a:r>
          </a:p>
          <a:p>
            <a:endParaRPr lang="en-US" sz="800" i="1" dirty="0" smtClean="0"/>
          </a:p>
          <a:p>
            <a:r>
              <a:rPr lang="en-US" sz="2400" dirty="0" smtClean="0"/>
              <a:t>perhaps dedicating an altar to the goddess could also serve as a useful advertisement for your business!</a:t>
            </a:r>
            <a:endParaRPr lang="en-US" sz="2400" dirty="0"/>
          </a:p>
        </p:txBody>
      </p:sp>
      <p:pic>
        <p:nvPicPr>
          <p:cNvPr id="11" name="Picture 10" descr="batheyeoint.jpg"/>
          <p:cNvPicPr>
            <a:picLocks noChangeAspect="1"/>
          </p:cNvPicPr>
          <p:nvPr/>
        </p:nvPicPr>
        <p:blipFill>
          <a:blip r:embed="rId4"/>
          <a:stretch>
            <a:fillRect/>
          </a:stretch>
        </p:blipFill>
        <p:spPr>
          <a:xfrm>
            <a:off x="7061169" y="5837236"/>
            <a:ext cx="2082831" cy="1020764"/>
          </a:xfrm>
          <a:prstGeom prst="rect">
            <a:avLst/>
          </a:prstGeom>
        </p:spPr>
      </p:pic>
      <p:pic>
        <p:nvPicPr>
          <p:cNvPr id="12" name="Picture 11" descr="oinsbsamianmark.jpg"/>
          <p:cNvPicPr>
            <a:picLocks noChangeAspect="1"/>
          </p:cNvPicPr>
          <p:nvPr/>
        </p:nvPicPr>
        <p:blipFill>
          <a:blip r:embed="rId5"/>
          <a:stretch>
            <a:fillRect/>
          </a:stretch>
        </p:blipFill>
        <p:spPr>
          <a:xfrm>
            <a:off x="0" y="4633071"/>
            <a:ext cx="2966572" cy="2224929"/>
          </a:xfrm>
          <a:prstGeom prst="rect">
            <a:avLst/>
          </a:prstGeom>
        </p:spPr>
      </p:pic>
      <p:sp>
        <p:nvSpPr>
          <p:cNvPr id="13" name="TextBox 12"/>
          <p:cNvSpPr txBox="1"/>
          <p:nvPr/>
        </p:nvSpPr>
        <p:spPr>
          <a:xfrm>
            <a:off x="3241524" y="4027714"/>
            <a:ext cx="5491238" cy="1569660"/>
          </a:xfrm>
          <a:prstGeom prst="rect">
            <a:avLst/>
          </a:prstGeom>
          <a:noFill/>
        </p:spPr>
        <p:txBody>
          <a:bodyPr wrap="square" rtlCol="0">
            <a:spAutoFit/>
          </a:bodyPr>
          <a:lstStyle/>
          <a:p>
            <a:pPr>
              <a:buFontTx/>
              <a:buChar char="-"/>
            </a:pPr>
            <a:r>
              <a:rPr lang="en-US" sz="2400" dirty="0" smtClean="0"/>
              <a:t>just like this potter’s stamp on the base of a </a:t>
            </a:r>
            <a:r>
              <a:rPr lang="en-US" sz="2400" dirty="0" err="1" smtClean="0"/>
              <a:t>Samian</a:t>
            </a:r>
            <a:r>
              <a:rPr lang="en-US" sz="2400" dirty="0" smtClean="0"/>
              <a:t> pot</a:t>
            </a:r>
          </a:p>
          <a:p>
            <a:pPr>
              <a:buFontTx/>
              <a:buChar char="-"/>
            </a:pPr>
            <a:r>
              <a:rPr lang="en-US" sz="2400" dirty="0" smtClean="0"/>
              <a:t>and this stamp for an eye-doctor’s block of ointment.</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oinsbhadrianpig.jpg"/>
          <p:cNvPicPr>
            <a:picLocks noChangeAspect="1"/>
          </p:cNvPicPr>
          <p:nvPr/>
        </p:nvPicPr>
        <p:blipFill>
          <a:blip r:embed="rId2"/>
          <a:stretch>
            <a:fillRect/>
          </a:stretch>
        </p:blipFill>
        <p:spPr>
          <a:xfrm>
            <a:off x="0" y="1647053"/>
            <a:ext cx="2867025" cy="880331"/>
          </a:xfrm>
          <a:prstGeom prst="rect">
            <a:avLst/>
          </a:prstGeom>
        </p:spPr>
      </p:pic>
      <p:sp>
        <p:nvSpPr>
          <p:cNvPr id="10" name="TextBox 9"/>
          <p:cNvSpPr txBox="1"/>
          <p:nvPr/>
        </p:nvSpPr>
        <p:spPr>
          <a:xfrm>
            <a:off x="2867024" y="92781"/>
            <a:ext cx="6276975" cy="2677656"/>
          </a:xfrm>
          <a:prstGeom prst="rect">
            <a:avLst/>
          </a:prstGeom>
          <a:noFill/>
        </p:spPr>
        <p:txBody>
          <a:bodyPr wrap="square" rtlCol="0">
            <a:spAutoFit/>
          </a:bodyPr>
          <a:lstStyle/>
          <a:p>
            <a:r>
              <a:rPr lang="en-US" sz="2800" dirty="0" smtClean="0"/>
              <a:t>This lead ingot (‘pig’) bears the inscription</a:t>
            </a:r>
          </a:p>
          <a:p>
            <a:r>
              <a:rPr lang="en-US" sz="2800" b="1" dirty="0" smtClean="0"/>
              <a:t>              IMP  HADRIANI  AVG</a:t>
            </a:r>
          </a:p>
          <a:p>
            <a:r>
              <a:rPr lang="en-US" sz="2800" dirty="0" smtClean="0"/>
              <a:t>All precious metals in the empire belonged to the Emperor and a vast amount was needed for </a:t>
            </a:r>
            <a:r>
              <a:rPr lang="en-US" sz="2800" dirty="0" err="1" smtClean="0"/>
              <a:t>pipework</a:t>
            </a:r>
            <a:r>
              <a:rPr lang="en-US" sz="2800" dirty="0" smtClean="0"/>
              <a:t> and linings at the Baths complex.</a:t>
            </a:r>
            <a:endParaRPr lang="en-US" sz="2800" dirty="0"/>
          </a:p>
        </p:txBody>
      </p:sp>
      <p:sp>
        <p:nvSpPr>
          <p:cNvPr id="12" name="TextBox 11"/>
          <p:cNvSpPr txBox="1"/>
          <p:nvPr/>
        </p:nvSpPr>
        <p:spPr>
          <a:xfrm>
            <a:off x="955070" y="976153"/>
            <a:ext cx="640211" cy="369332"/>
          </a:xfrm>
          <a:prstGeom prst="rect">
            <a:avLst/>
          </a:prstGeom>
          <a:noFill/>
        </p:spPr>
        <p:txBody>
          <a:bodyPr wrap="square" rtlCol="0">
            <a:spAutoFit/>
          </a:bodyPr>
          <a:lstStyle/>
          <a:p>
            <a:r>
              <a:rPr lang="en-US" b="1" dirty="0" smtClean="0"/>
              <a:t>P2</a:t>
            </a:r>
            <a:endParaRPr lang="en-US" dirty="0"/>
          </a:p>
        </p:txBody>
      </p:sp>
      <p:sp>
        <p:nvSpPr>
          <p:cNvPr id="17" name="TextBox 16"/>
          <p:cNvSpPr txBox="1"/>
          <p:nvPr/>
        </p:nvSpPr>
        <p:spPr>
          <a:xfrm>
            <a:off x="209905" y="3537243"/>
            <a:ext cx="8763547" cy="2246769"/>
          </a:xfrm>
          <a:prstGeom prst="rect">
            <a:avLst/>
          </a:prstGeom>
          <a:noFill/>
        </p:spPr>
        <p:txBody>
          <a:bodyPr wrap="square" rtlCol="0">
            <a:spAutoFit/>
          </a:bodyPr>
          <a:lstStyle/>
          <a:p>
            <a:r>
              <a:rPr lang="en-US" sz="2800" dirty="0" smtClean="0"/>
              <a:t>Look at the selection of pipe-work in the museum (near the entrance to the Great Bath) and find the identification marks on each section.</a:t>
            </a:r>
          </a:p>
          <a:p>
            <a:r>
              <a:rPr lang="en-US" sz="2800" dirty="0" smtClean="0"/>
              <a:t>All the lead was tracked carefully and stamped at each stage of manufacture to ensure that none went missing!</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oinsbnaeviusbld.jpg"/>
          <p:cNvPicPr>
            <a:picLocks noChangeAspect="1"/>
          </p:cNvPicPr>
          <p:nvPr/>
        </p:nvPicPr>
        <p:blipFill>
          <a:blip r:embed="rId2"/>
          <a:stretch>
            <a:fillRect/>
          </a:stretch>
        </p:blipFill>
        <p:spPr>
          <a:xfrm>
            <a:off x="11951" y="4197048"/>
            <a:ext cx="2855074" cy="1693183"/>
          </a:xfrm>
          <a:prstGeom prst="rect">
            <a:avLst/>
          </a:prstGeom>
        </p:spPr>
      </p:pic>
      <p:sp>
        <p:nvSpPr>
          <p:cNvPr id="11" name="TextBox 10"/>
          <p:cNvSpPr txBox="1"/>
          <p:nvPr/>
        </p:nvSpPr>
        <p:spPr>
          <a:xfrm>
            <a:off x="1406365" y="358268"/>
            <a:ext cx="7052819" cy="3354765"/>
          </a:xfrm>
          <a:prstGeom prst="rect">
            <a:avLst/>
          </a:prstGeom>
          <a:noFill/>
        </p:spPr>
        <p:txBody>
          <a:bodyPr wrap="square" rtlCol="0">
            <a:spAutoFit/>
          </a:bodyPr>
          <a:lstStyle/>
          <a:p>
            <a:r>
              <a:rPr lang="en-US" sz="2800" dirty="0" smtClean="0"/>
              <a:t>Just outside Bath, an Imperial freedman called NAEVIUS records his repair work at the headquarters of an Imperial estate which might have been </a:t>
            </a:r>
            <a:r>
              <a:rPr lang="en-US" sz="2800" dirty="0" err="1" smtClean="0"/>
              <a:t>organising</a:t>
            </a:r>
            <a:r>
              <a:rPr lang="en-US" sz="2800" dirty="0" smtClean="0"/>
              <a:t> the distribution of Bath stone.  </a:t>
            </a:r>
          </a:p>
          <a:p>
            <a:r>
              <a:rPr lang="en-US" sz="2400" dirty="0" smtClean="0"/>
              <a:t>An ex-slave of the Emperor </a:t>
            </a:r>
            <a:r>
              <a:rPr lang="en-US" sz="2400" i="1" dirty="0" err="1" smtClean="0"/>
              <a:t>AUG[usti</a:t>
            </a:r>
            <a:r>
              <a:rPr lang="en-US" sz="2400" i="1" dirty="0" smtClean="0"/>
              <a:t>]  </a:t>
            </a:r>
            <a:r>
              <a:rPr lang="en-US" sz="2400" i="1" dirty="0" err="1" smtClean="0"/>
              <a:t>LIB[ertus</a:t>
            </a:r>
            <a:r>
              <a:rPr lang="en-US" sz="2400" i="1" dirty="0" smtClean="0"/>
              <a:t>]  </a:t>
            </a:r>
            <a:r>
              <a:rPr lang="en-US" sz="2400" dirty="0" smtClean="0"/>
              <a:t>would run all enterprises like this because the Emperor felt he could trust his loyalty.</a:t>
            </a:r>
            <a:endParaRPr lang="en-US" sz="2400" dirty="0"/>
          </a:p>
        </p:txBody>
      </p:sp>
      <p:sp>
        <p:nvSpPr>
          <p:cNvPr id="13" name="TextBox 12"/>
          <p:cNvSpPr txBox="1"/>
          <p:nvPr/>
        </p:nvSpPr>
        <p:spPr>
          <a:xfrm>
            <a:off x="766154" y="2605037"/>
            <a:ext cx="640211" cy="369332"/>
          </a:xfrm>
          <a:prstGeom prst="rect">
            <a:avLst/>
          </a:prstGeom>
          <a:noFill/>
        </p:spPr>
        <p:txBody>
          <a:bodyPr wrap="square" rtlCol="0">
            <a:spAutoFit/>
          </a:bodyPr>
          <a:lstStyle/>
          <a:p>
            <a:r>
              <a:rPr lang="en-US" b="1" dirty="0" smtClean="0"/>
              <a:t>P5</a:t>
            </a:r>
            <a:endParaRPr lang="en-US" dirty="0"/>
          </a:p>
        </p:txBody>
      </p:sp>
      <p:sp>
        <p:nvSpPr>
          <p:cNvPr id="14" name="TextBox 13"/>
          <p:cNvSpPr txBox="1"/>
          <p:nvPr/>
        </p:nvSpPr>
        <p:spPr>
          <a:xfrm>
            <a:off x="2867025" y="3993668"/>
            <a:ext cx="6127417" cy="2092881"/>
          </a:xfrm>
          <a:prstGeom prst="rect">
            <a:avLst/>
          </a:prstGeom>
          <a:noFill/>
        </p:spPr>
        <p:txBody>
          <a:bodyPr wrap="square" rtlCol="0">
            <a:spAutoFit/>
          </a:bodyPr>
          <a:lstStyle/>
          <a:p>
            <a:r>
              <a:rPr lang="en-US" sz="2600" dirty="0" smtClean="0"/>
              <a:t>All these names refer to the Emperor better known to us by his nickname of CARACALLA.</a:t>
            </a:r>
          </a:p>
          <a:p>
            <a:r>
              <a:rPr lang="en-US" sz="2600" dirty="0" smtClean="0"/>
              <a:t>This shows how important it was for the emperor to keep personal control of all valuable natural resources in the provinces.</a:t>
            </a:r>
            <a:endParaRPr lang="en-US" sz="2600" dirty="0"/>
          </a:p>
        </p:txBody>
      </p:sp>
      <p:cxnSp>
        <p:nvCxnSpPr>
          <p:cNvPr id="15" name="Straight Arrow Connector 14"/>
          <p:cNvCxnSpPr/>
          <p:nvPr/>
        </p:nvCxnSpPr>
        <p:spPr>
          <a:xfrm rot="5400000">
            <a:off x="134907" y="2628024"/>
            <a:ext cx="3825900" cy="963005"/>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16" name="Straight Arrow Connector 15"/>
          <p:cNvCxnSpPr/>
          <p:nvPr/>
        </p:nvCxnSpPr>
        <p:spPr>
          <a:xfrm rot="10800000">
            <a:off x="367335" y="5185156"/>
            <a:ext cx="734668" cy="1588"/>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18" name="Straight Arrow Connector 17"/>
          <p:cNvCxnSpPr/>
          <p:nvPr/>
        </p:nvCxnSpPr>
        <p:spPr>
          <a:xfrm rot="10800000" flipV="1">
            <a:off x="1102003" y="4733818"/>
            <a:ext cx="1427356" cy="1"/>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29" name="Straight Arrow Connector 28"/>
          <p:cNvCxnSpPr/>
          <p:nvPr/>
        </p:nvCxnSpPr>
        <p:spPr>
          <a:xfrm rot="10800000" flipV="1">
            <a:off x="367335" y="4886220"/>
            <a:ext cx="2314425" cy="130997"/>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30306" y="1133597"/>
            <a:ext cx="8459184" cy="2677656"/>
          </a:xfrm>
          <a:prstGeom prst="rect">
            <a:avLst/>
          </a:prstGeom>
          <a:noFill/>
        </p:spPr>
        <p:txBody>
          <a:bodyPr wrap="square" rtlCol="0">
            <a:spAutoFit/>
          </a:bodyPr>
          <a:lstStyle/>
          <a:p>
            <a:pPr algn="ctr"/>
            <a:r>
              <a:rPr lang="en-US" sz="2800" b="1" dirty="0" smtClean="0"/>
              <a:t>When you visit the museum, </a:t>
            </a:r>
          </a:p>
          <a:p>
            <a:pPr algn="ctr"/>
            <a:r>
              <a:rPr lang="en-US" sz="2800" b="1" dirty="0" smtClean="0"/>
              <a:t>look out for evidence of the workmen who did the building work (near the entrance to the Great Bath).</a:t>
            </a:r>
          </a:p>
          <a:p>
            <a:endParaRPr lang="en-US" sz="2800" dirty="0" smtClean="0"/>
          </a:p>
          <a:p>
            <a:r>
              <a:rPr lang="en-US" sz="2800" dirty="0" smtClean="0"/>
              <a:t>Marks on the stones suggest that a tally was kept as a record of how many stones each man completed!</a:t>
            </a:r>
            <a:endParaRPr lang="en-US"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41905" y="181429"/>
            <a:ext cx="8720666" cy="584776"/>
          </a:xfrm>
          <a:prstGeom prst="rect">
            <a:avLst/>
          </a:prstGeom>
          <a:noFill/>
        </p:spPr>
        <p:txBody>
          <a:bodyPr wrap="square" rtlCol="0">
            <a:spAutoFit/>
          </a:bodyPr>
          <a:lstStyle/>
          <a:p>
            <a:r>
              <a:rPr lang="en-US" sz="3200" b="1" dirty="0" smtClean="0"/>
              <a:t>And of course some stones refer to soldiers …</a:t>
            </a:r>
            <a:endParaRPr lang="en-US" sz="3200" dirty="0"/>
          </a:p>
        </p:txBody>
      </p:sp>
      <p:pic>
        <p:nvPicPr>
          <p:cNvPr id="3" name="Picture 2" descr="Bathtvitellius.jpeg"/>
          <p:cNvPicPr>
            <a:picLocks noChangeAspect="1"/>
          </p:cNvPicPr>
          <p:nvPr/>
        </p:nvPicPr>
        <p:blipFill>
          <a:blip r:embed="rId2"/>
          <a:stretch>
            <a:fillRect/>
          </a:stretch>
        </p:blipFill>
        <p:spPr>
          <a:xfrm>
            <a:off x="656173" y="699090"/>
            <a:ext cx="1935238" cy="1190199"/>
          </a:xfrm>
          <a:prstGeom prst="rect">
            <a:avLst/>
          </a:prstGeom>
        </p:spPr>
      </p:pic>
      <p:pic>
        <p:nvPicPr>
          <p:cNvPr id="4" name="Picture 3" descr="Bathtvitalisfabric.jpeg"/>
          <p:cNvPicPr>
            <a:picLocks noChangeAspect="1"/>
          </p:cNvPicPr>
          <p:nvPr/>
        </p:nvPicPr>
        <p:blipFill>
          <a:blip r:embed="rId3"/>
          <a:stretch>
            <a:fillRect/>
          </a:stretch>
        </p:blipFill>
        <p:spPr>
          <a:xfrm>
            <a:off x="712525" y="2161654"/>
            <a:ext cx="1425051" cy="2867784"/>
          </a:xfrm>
          <a:prstGeom prst="rect">
            <a:avLst/>
          </a:prstGeom>
        </p:spPr>
      </p:pic>
      <p:pic>
        <p:nvPicPr>
          <p:cNvPr id="5" name="Picture 4" descr="Bathtantigonus.jpeg"/>
          <p:cNvPicPr>
            <a:picLocks noChangeAspect="1"/>
          </p:cNvPicPr>
          <p:nvPr/>
        </p:nvPicPr>
        <p:blipFill>
          <a:blip r:embed="rId4"/>
          <a:stretch>
            <a:fillRect/>
          </a:stretch>
        </p:blipFill>
        <p:spPr>
          <a:xfrm>
            <a:off x="712525" y="4914087"/>
            <a:ext cx="1425056" cy="1943913"/>
          </a:xfrm>
          <a:prstGeom prst="rect">
            <a:avLst/>
          </a:prstGeom>
        </p:spPr>
      </p:pic>
      <p:pic>
        <p:nvPicPr>
          <p:cNvPr id="6" name="Picture 5" descr="Bathaltlemnus.jpeg"/>
          <p:cNvPicPr>
            <a:picLocks noChangeAspect="1"/>
          </p:cNvPicPr>
          <p:nvPr/>
        </p:nvPicPr>
        <p:blipFill>
          <a:blip r:embed="rId5"/>
          <a:stretch>
            <a:fillRect/>
          </a:stretch>
        </p:blipFill>
        <p:spPr>
          <a:xfrm>
            <a:off x="3158989" y="1011348"/>
            <a:ext cx="1328345" cy="2494546"/>
          </a:xfrm>
          <a:prstGeom prst="rect">
            <a:avLst/>
          </a:prstGeom>
        </p:spPr>
      </p:pic>
      <p:pic>
        <p:nvPicPr>
          <p:cNvPr id="7" name="Picture 6" descr="Bathalteutuches.jpeg"/>
          <p:cNvPicPr>
            <a:picLocks noChangeAspect="1"/>
          </p:cNvPicPr>
          <p:nvPr/>
        </p:nvPicPr>
        <p:blipFill>
          <a:blip r:embed="rId6"/>
          <a:stretch>
            <a:fillRect/>
          </a:stretch>
        </p:blipFill>
        <p:spPr>
          <a:xfrm>
            <a:off x="3158989" y="3945102"/>
            <a:ext cx="1328345" cy="2497651"/>
          </a:xfrm>
          <a:prstGeom prst="rect">
            <a:avLst/>
          </a:prstGeom>
        </p:spPr>
      </p:pic>
      <p:pic>
        <p:nvPicPr>
          <p:cNvPr id="8" name="Picture 7" descr="Bathaltsaturninus.jpeg"/>
          <p:cNvPicPr>
            <a:picLocks noChangeAspect="1"/>
          </p:cNvPicPr>
          <p:nvPr/>
        </p:nvPicPr>
        <p:blipFill>
          <a:blip r:embed="rId7"/>
          <a:stretch>
            <a:fillRect/>
          </a:stretch>
        </p:blipFill>
        <p:spPr>
          <a:xfrm>
            <a:off x="7678328" y="855827"/>
            <a:ext cx="1284243" cy="2739719"/>
          </a:xfrm>
          <a:prstGeom prst="rect">
            <a:avLst/>
          </a:prstGeom>
        </p:spPr>
      </p:pic>
      <p:pic>
        <p:nvPicPr>
          <p:cNvPr id="9" name="Picture 8" descr="Bathaltholyplace.jpeg"/>
          <p:cNvPicPr>
            <a:picLocks noChangeAspect="1"/>
          </p:cNvPicPr>
          <p:nvPr/>
        </p:nvPicPr>
        <p:blipFill>
          <a:blip r:embed="rId8"/>
          <a:stretch>
            <a:fillRect/>
          </a:stretch>
        </p:blipFill>
        <p:spPr>
          <a:xfrm>
            <a:off x="7678330" y="3945102"/>
            <a:ext cx="1284242" cy="2513836"/>
          </a:xfrm>
          <a:prstGeom prst="rect">
            <a:avLst/>
          </a:prstGeom>
        </p:spPr>
      </p:pic>
      <p:sp>
        <p:nvSpPr>
          <p:cNvPr id="10" name="TextBox 9"/>
          <p:cNvSpPr txBox="1"/>
          <p:nvPr/>
        </p:nvSpPr>
        <p:spPr>
          <a:xfrm>
            <a:off x="15962" y="1141790"/>
            <a:ext cx="640211" cy="369332"/>
          </a:xfrm>
          <a:prstGeom prst="rect">
            <a:avLst/>
          </a:prstGeom>
          <a:noFill/>
        </p:spPr>
        <p:txBody>
          <a:bodyPr wrap="square" rtlCol="0">
            <a:spAutoFit/>
          </a:bodyPr>
          <a:lstStyle/>
          <a:p>
            <a:r>
              <a:rPr lang="en-US" b="1" dirty="0" smtClean="0"/>
              <a:t>T2</a:t>
            </a:r>
            <a:endParaRPr lang="en-US" dirty="0"/>
          </a:p>
        </p:txBody>
      </p:sp>
      <p:sp>
        <p:nvSpPr>
          <p:cNvPr id="11" name="TextBox 10"/>
          <p:cNvSpPr txBox="1"/>
          <p:nvPr/>
        </p:nvSpPr>
        <p:spPr>
          <a:xfrm>
            <a:off x="15962" y="2709333"/>
            <a:ext cx="640211" cy="369332"/>
          </a:xfrm>
          <a:prstGeom prst="rect">
            <a:avLst/>
          </a:prstGeom>
          <a:noFill/>
        </p:spPr>
        <p:txBody>
          <a:bodyPr wrap="square" rtlCol="0">
            <a:spAutoFit/>
          </a:bodyPr>
          <a:lstStyle/>
          <a:p>
            <a:r>
              <a:rPr lang="en-US" b="1" dirty="0" smtClean="0"/>
              <a:t>T3</a:t>
            </a:r>
            <a:endParaRPr lang="en-US" dirty="0"/>
          </a:p>
        </p:txBody>
      </p:sp>
      <p:sp>
        <p:nvSpPr>
          <p:cNvPr id="12" name="TextBox 11"/>
          <p:cNvSpPr txBox="1"/>
          <p:nvPr/>
        </p:nvSpPr>
        <p:spPr>
          <a:xfrm>
            <a:off x="2667418" y="3961286"/>
            <a:ext cx="640211" cy="369332"/>
          </a:xfrm>
          <a:prstGeom prst="rect">
            <a:avLst/>
          </a:prstGeom>
          <a:noFill/>
        </p:spPr>
        <p:txBody>
          <a:bodyPr wrap="square" rtlCol="0">
            <a:spAutoFit/>
          </a:bodyPr>
          <a:lstStyle/>
          <a:p>
            <a:r>
              <a:rPr lang="en-US" b="1" dirty="0" smtClean="0"/>
              <a:t>R5</a:t>
            </a:r>
            <a:endParaRPr lang="en-US" dirty="0"/>
          </a:p>
        </p:txBody>
      </p:sp>
      <p:sp>
        <p:nvSpPr>
          <p:cNvPr id="13" name="TextBox 12"/>
          <p:cNvSpPr txBox="1"/>
          <p:nvPr/>
        </p:nvSpPr>
        <p:spPr>
          <a:xfrm>
            <a:off x="2667418" y="1141790"/>
            <a:ext cx="640211" cy="369332"/>
          </a:xfrm>
          <a:prstGeom prst="rect">
            <a:avLst/>
          </a:prstGeom>
          <a:noFill/>
        </p:spPr>
        <p:txBody>
          <a:bodyPr wrap="square" rtlCol="0">
            <a:spAutoFit/>
          </a:bodyPr>
          <a:lstStyle/>
          <a:p>
            <a:r>
              <a:rPr lang="en-US" b="1" dirty="0" smtClean="0"/>
              <a:t>R4</a:t>
            </a:r>
            <a:endParaRPr lang="en-US" dirty="0"/>
          </a:p>
        </p:txBody>
      </p:sp>
      <p:sp>
        <p:nvSpPr>
          <p:cNvPr id="14" name="TextBox 13"/>
          <p:cNvSpPr txBox="1"/>
          <p:nvPr/>
        </p:nvSpPr>
        <p:spPr>
          <a:xfrm>
            <a:off x="7208762" y="1261924"/>
            <a:ext cx="640211" cy="369332"/>
          </a:xfrm>
          <a:prstGeom prst="rect">
            <a:avLst/>
          </a:prstGeom>
          <a:noFill/>
        </p:spPr>
        <p:txBody>
          <a:bodyPr wrap="square" rtlCol="0">
            <a:spAutoFit/>
          </a:bodyPr>
          <a:lstStyle/>
          <a:p>
            <a:r>
              <a:rPr lang="en-US" b="1" dirty="0" smtClean="0"/>
              <a:t>R8</a:t>
            </a:r>
            <a:endParaRPr lang="en-US" dirty="0"/>
          </a:p>
        </p:txBody>
      </p:sp>
      <p:sp>
        <p:nvSpPr>
          <p:cNvPr id="15" name="TextBox 14"/>
          <p:cNvSpPr txBox="1"/>
          <p:nvPr/>
        </p:nvSpPr>
        <p:spPr>
          <a:xfrm>
            <a:off x="7208762" y="4145952"/>
            <a:ext cx="640211" cy="369332"/>
          </a:xfrm>
          <a:prstGeom prst="rect">
            <a:avLst/>
          </a:prstGeom>
          <a:noFill/>
        </p:spPr>
        <p:txBody>
          <a:bodyPr wrap="square" rtlCol="0">
            <a:spAutoFit/>
          </a:bodyPr>
          <a:lstStyle/>
          <a:p>
            <a:r>
              <a:rPr lang="en-US" b="1" dirty="0" smtClean="0"/>
              <a:t>P4</a:t>
            </a:r>
            <a:endParaRPr lang="en-US" dirty="0"/>
          </a:p>
        </p:txBody>
      </p:sp>
      <p:sp>
        <p:nvSpPr>
          <p:cNvPr id="16" name="TextBox 15"/>
          <p:cNvSpPr txBox="1"/>
          <p:nvPr/>
        </p:nvSpPr>
        <p:spPr>
          <a:xfrm>
            <a:off x="15962" y="5297714"/>
            <a:ext cx="640211" cy="369332"/>
          </a:xfrm>
          <a:prstGeom prst="rect">
            <a:avLst/>
          </a:prstGeom>
          <a:noFill/>
        </p:spPr>
        <p:txBody>
          <a:bodyPr wrap="square" rtlCol="0">
            <a:spAutoFit/>
          </a:bodyPr>
          <a:lstStyle/>
          <a:p>
            <a:r>
              <a:rPr lang="en-US" b="1" dirty="0" smtClean="0"/>
              <a:t>T4</a:t>
            </a:r>
            <a:endParaRPr lang="en-US" dirty="0"/>
          </a:p>
        </p:txBody>
      </p:sp>
      <p:sp>
        <p:nvSpPr>
          <p:cNvPr id="18" name="TextBox 17"/>
          <p:cNvSpPr txBox="1"/>
          <p:nvPr/>
        </p:nvSpPr>
        <p:spPr>
          <a:xfrm>
            <a:off x="4487334" y="1011348"/>
            <a:ext cx="2721428" cy="3970318"/>
          </a:xfrm>
          <a:prstGeom prst="rect">
            <a:avLst/>
          </a:prstGeom>
          <a:noFill/>
        </p:spPr>
        <p:txBody>
          <a:bodyPr wrap="square" rtlCol="0">
            <a:spAutoFit/>
          </a:bodyPr>
          <a:lstStyle/>
          <a:p>
            <a:r>
              <a:rPr lang="en-US" dirty="0" err="1" smtClean="0"/>
              <a:t>Lucius</a:t>
            </a:r>
            <a:r>
              <a:rPr lang="en-US" dirty="0" smtClean="0"/>
              <a:t> </a:t>
            </a:r>
            <a:r>
              <a:rPr lang="en-US" dirty="0" err="1" smtClean="0"/>
              <a:t>Vitellius</a:t>
            </a:r>
            <a:r>
              <a:rPr lang="en-US" dirty="0" smtClean="0"/>
              <a:t> </a:t>
            </a:r>
            <a:r>
              <a:rPr lang="en-US" dirty="0" err="1" smtClean="0"/>
              <a:t>Tancinus</a:t>
            </a:r>
            <a:endParaRPr lang="en-US" dirty="0" smtClean="0"/>
          </a:p>
          <a:p>
            <a:endParaRPr lang="en-US" dirty="0" smtClean="0"/>
          </a:p>
          <a:p>
            <a:r>
              <a:rPr lang="en-US" dirty="0" smtClean="0"/>
              <a:t>Julius </a:t>
            </a:r>
            <a:r>
              <a:rPr lang="en-US" dirty="0" err="1" smtClean="0"/>
              <a:t>Vitalis</a:t>
            </a:r>
            <a:endParaRPr lang="en-US" dirty="0" smtClean="0"/>
          </a:p>
          <a:p>
            <a:endParaRPr lang="en-US" dirty="0" smtClean="0"/>
          </a:p>
          <a:p>
            <a:r>
              <a:rPr lang="en-US" dirty="0" smtClean="0"/>
              <a:t>… </a:t>
            </a:r>
            <a:r>
              <a:rPr lang="en-US" dirty="0" err="1" smtClean="0"/>
              <a:t>Antigonus</a:t>
            </a:r>
            <a:endParaRPr lang="en-US" dirty="0" smtClean="0"/>
          </a:p>
          <a:p>
            <a:endParaRPr lang="en-US" dirty="0" smtClean="0"/>
          </a:p>
          <a:p>
            <a:endParaRPr lang="en-US" dirty="0" smtClean="0"/>
          </a:p>
          <a:p>
            <a:r>
              <a:rPr lang="en-US" dirty="0" smtClean="0"/>
              <a:t>Marcus </a:t>
            </a:r>
            <a:r>
              <a:rPr lang="en-US" dirty="0" err="1" smtClean="0"/>
              <a:t>Aufidius</a:t>
            </a:r>
            <a:r>
              <a:rPr lang="en-US" dirty="0" smtClean="0"/>
              <a:t> </a:t>
            </a:r>
            <a:r>
              <a:rPr lang="en-US" dirty="0" err="1" smtClean="0"/>
              <a:t>Maximus</a:t>
            </a:r>
            <a:endParaRPr lang="en-US" dirty="0" smtClean="0"/>
          </a:p>
          <a:p>
            <a:r>
              <a:rPr lang="en-US" dirty="0" smtClean="0"/>
              <a:t>      </a:t>
            </a:r>
            <a:r>
              <a:rPr lang="en-US" i="1" dirty="0" smtClean="0"/>
              <a:t>(2 votive altars)</a:t>
            </a:r>
            <a:endParaRPr lang="en-US" dirty="0" smtClean="0"/>
          </a:p>
          <a:p>
            <a:endParaRPr lang="en-US" dirty="0" smtClean="0"/>
          </a:p>
          <a:p>
            <a:endParaRPr lang="en-US" dirty="0" smtClean="0"/>
          </a:p>
          <a:p>
            <a:r>
              <a:rPr lang="en-US" dirty="0" smtClean="0"/>
              <a:t>Gaius </a:t>
            </a:r>
            <a:r>
              <a:rPr lang="en-US" dirty="0" err="1" smtClean="0"/>
              <a:t>Curiatius</a:t>
            </a:r>
            <a:r>
              <a:rPr lang="en-US" dirty="0" smtClean="0"/>
              <a:t> </a:t>
            </a:r>
            <a:r>
              <a:rPr lang="en-US" dirty="0" err="1" smtClean="0"/>
              <a:t>Saturninus</a:t>
            </a:r>
            <a:endParaRPr lang="en-US" dirty="0" smtClean="0"/>
          </a:p>
          <a:p>
            <a:endParaRPr lang="en-US" dirty="0" smtClean="0"/>
          </a:p>
          <a:p>
            <a:r>
              <a:rPr lang="en-US" dirty="0" smtClean="0"/>
              <a:t>Gaius </a:t>
            </a:r>
            <a:r>
              <a:rPr lang="en-US" dirty="0" err="1" smtClean="0"/>
              <a:t>Severius</a:t>
            </a:r>
            <a:r>
              <a:rPr lang="en-US" dirty="0" smtClean="0"/>
              <a:t> Emeritus</a:t>
            </a:r>
            <a:endParaRPr lang="en-US" dirty="0"/>
          </a:p>
        </p:txBody>
      </p:sp>
      <p:sp>
        <p:nvSpPr>
          <p:cNvPr id="19" name="TextBox 18"/>
          <p:cNvSpPr txBox="1"/>
          <p:nvPr/>
        </p:nvSpPr>
        <p:spPr>
          <a:xfrm>
            <a:off x="4487334" y="5297714"/>
            <a:ext cx="3027276" cy="1200329"/>
          </a:xfrm>
          <a:prstGeom prst="rect">
            <a:avLst/>
          </a:prstGeom>
          <a:noFill/>
        </p:spPr>
        <p:txBody>
          <a:bodyPr wrap="square" rtlCol="0">
            <a:spAutoFit/>
          </a:bodyPr>
          <a:lstStyle/>
          <a:p>
            <a:r>
              <a:rPr lang="en-US" i="1" dirty="0" smtClean="0"/>
              <a:t>It can be interesting to compare the information about their careers in the army …</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99060"/>
          <a:ext cx="9144000" cy="6601700"/>
        </p:xfrm>
        <a:graphic>
          <a:graphicData uri="http://schemas.openxmlformats.org/drawingml/2006/table">
            <a:tbl>
              <a:tblPr firstRow="1" bandRow="1">
                <a:tableStyleId>{5940675A-B579-460E-94D1-54222C63F5DA}</a:tableStyleId>
              </a:tblPr>
              <a:tblGrid>
                <a:gridCol w="1524000"/>
                <a:gridCol w="1524000"/>
                <a:gridCol w="1524000"/>
                <a:gridCol w="1524000"/>
                <a:gridCol w="1524000"/>
                <a:gridCol w="1524000"/>
              </a:tblGrid>
              <a:tr h="943100">
                <a:tc>
                  <a:txBody>
                    <a:bodyPr/>
                    <a:lstStyle/>
                    <a:p>
                      <a:endParaRPr lang="en-US" b="1" dirty="0" smtClean="0"/>
                    </a:p>
                    <a:p>
                      <a:r>
                        <a:rPr lang="en-US" b="1" dirty="0" smtClean="0"/>
                        <a:t>   stone no.</a:t>
                      </a:r>
                      <a:endParaRPr lang="en-US" b="1" dirty="0"/>
                    </a:p>
                  </a:txBody>
                  <a:tcPr/>
                </a:tc>
                <a:tc>
                  <a:txBody>
                    <a:bodyPr/>
                    <a:lstStyle/>
                    <a:p>
                      <a:endParaRPr lang="en-US" b="1" dirty="0" smtClean="0"/>
                    </a:p>
                    <a:p>
                      <a:r>
                        <a:rPr lang="en-US" b="1" dirty="0" smtClean="0"/>
                        <a:t>type of stone</a:t>
                      </a:r>
                      <a:endParaRPr lang="en-US" b="1" dirty="0"/>
                    </a:p>
                  </a:txBody>
                  <a:tcPr/>
                </a:tc>
                <a:tc>
                  <a:txBody>
                    <a:bodyPr/>
                    <a:lstStyle/>
                    <a:p>
                      <a:endParaRPr lang="en-US" b="1" dirty="0" smtClean="0"/>
                    </a:p>
                    <a:p>
                      <a:r>
                        <a:rPr lang="en-US" b="1" dirty="0" smtClean="0"/>
                        <a:t>        rank</a:t>
                      </a:r>
                      <a:endParaRPr lang="en-US" b="1" dirty="0"/>
                    </a:p>
                  </a:txBody>
                  <a:tcPr/>
                </a:tc>
                <a:tc>
                  <a:txBody>
                    <a:bodyPr/>
                    <a:lstStyle/>
                    <a:p>
                      <a:endParaRPr lang="en-US" b="1" dirty="0" smtClean="0"/>
                    </a:p>
                    <a:p>
                      <a:r>
                        <a:rPr lang="en-US" b="1" dirty="0" smtClean="0"/>
                        <a:t>   unit / job</a:t>
                      </a:r>
                      <a:endParaRPr lang="en-US" b="1" dirty="0"/>
                    </a:p>
                  </a:txBody>
                  <a:tcPr/>
                </a:tc>
                <a:tc>
                  <a:txBody>
                    <a:bodyPr/>
                    <a:lstStyle/>
                    <a:p>
                      <a:endParaRPr lang="en-US" b="1" dirty="0" smtClean="0"/>
                    </a:p>
                    <a:p>
                      <a:r>
                        <a:rPr lang="en-US" b="1" dirty="0" smtClean="0"/>
                        <a:t>years’ service</a:t>
                      </a:r>
                      <a:endParaRPr lang="en-US" b="1" dirty="0"/>
                    </a:p>
                  </a:txBody>
                  <a:tcPr/>
                </a:tc>
                <a:tc>
                  <a:txBody>
                    <a:bodyPr/>
                    <a:lstStyle/>
                    <a:p>
                      <a:endParaRPr lang="en-US" b="1" dirty="0" smtClean="0"/>
                    </a:p>
                    <a:p>
                      <a:r>
                        <a:rPr lang="en-US" b="1" dirty="0" smtClean="0"/>
                        <a:t>age at death</a:t>
                      </a:r>
                      <a:endParaRPr lang="en-US" b="1" dirty="0"/>
                    </a:p>
                  </a:txBody>
                  <a:tcPr/>
                </a:tc>
              </a:tr>
              <a:tr h="943100">
                <a:tc>
                  <a:txBody>
                    <a:bodyPr/>
                    <a:lstStyle/>
                    <a:p>
                      <a:r>
                        <a:rPr lang="en-US" sz="3600" b="1" dirty="0" smtClean="0"/>
                        <a:t>  T2</a:t>
                      </a:r>
                      <a:endParaRPr lang="en-US" sz="3600" b="1"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r>
              <a:tr h="943100">
                <a:tc>
                  <a:txBody>
                    <a:bodyPr/>
                    <a:lstStyle/>
                    <a:p>
                      <a:r>
                        <a:rPr lang="en-US" sz="3600" b="1" dirty="0" smtClean="0"/>
                        <a:t>  T3</a:t>
                      </a:r>
                      <a:endParaRPr lang="en-US" sz="3600" b="1"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943100">
                <a:tc>
                  <a:txBody>
                    <a:bodyPr/>
                    <a:lstStyle/>
                    <a:p>
                      <a:r>
                        <a:rPr lang="en-US" sz="3600" b="1" dirty="0" smtClean="0"/>
                        <a:t>  T4</a:t>
                      </a:r>
                      <a:endParaRPr lang="en-US" sz="3600" b="1"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943100">
                <a:tc>
                  <a:txBody>
                    <a:bodyPr/>
                    <a:lstStyle/>
                    <a:p>
                      <a:r>
                        <a:rPr lang="en-US" sz="3600" b="1" dirty="0" smtClean="0"/>
                        <a:t>  R4-5</a:t>
                      </a:r>
                      <a:endParaRPr lang="en-US" sz="3600" b="1"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943100">
                <a:tc>
                  <a:txBody>
                    <a:bodyPr/>
                    <a:lstStyle/>
                    <a:p>
                      <a:r>
                        <a:rPr lang="en-US" sz="3600" b="1" dirty="0" smtClean="0"/>
                        <a:t>  R8</a:t>
                      </a:r>
                      <a:endParaRPr lang="en-US" sz="3600" b="1"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943100">
                <a:tc>
                  <a:txBody>
                    <a:bodyPr/>
                    <a:lstStyle/>
                    <a:p>
                      <a:r>
                        <a:rPr lang="en-US" sz="3600" b="1" dirty="0" smtClean="0"/>
                        <a:t>  P4</a:t>
                      </a:r>
                      <a:endParaRPr lang="en-US" sz="3600" b="1"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69332" y="99060"/>
          <a:ext cx="8829526" cy="6643277"/>
        </p:xfrm>
        <a:graphic>
          <a:graphicData uri="http://schemas.openxmlformats.org/drawingml/2006/table">
            <a:tbl>
              <a:tblPr firstRow="1" bandRow="1">
                <a:tableStyleId>{5940675A-B579-460E-94D1-54222C63F5DA}</a:tableStyleId>
              </a:tblPr>
              <a:tblGrid>
                <a:gridCol w="1249681"/>
                <a:gridCol w="1693494"/>
                <a:gridCol w="1366474"/>
                <a:gridCol w="1576701"/>
                <a:gridCol w="1471588"/>
                <a:gridCol w="1471588"/>
              </a:tblGrid>
              <a:tr h="882558">
                <a:tc>
                  <a:txBody>
                    <a:bodyPr/>
                    <a:lstStyle/>
                    <a:p>
                      <a:endParaRPr lang="en-US" b="1" dirty="0" smtClean="0"/>
                    </a:p>
                    <a:p>
                      <a:r>
                        <a:rPr lang="en-US" b="1" dirty="0" smtClean="0"/>
                        <a:t>   stone no.</a:t>
                      </a:r>
                      <a:endParaRPr lang="en-US" b="1" dirty="0"/>
                    </a:p>
                  </a:txBody>
                  <a:tcPr/>
                </a:tc>
                <a:tc>
                  <a:txBody>
                    <a:bodyPr/>
                    <a:lstStyle/>
                    <a:p>
                      <a:endParaRPr lang="en-US" b="1" dirty="0" smtClean="0"/>
                    </a:p>
                    <a:p>
                      <a:r>
                        <a:rPr lang="en-US" b="1" dirty="0" smtClean="0"/>
                        <a:t>type of stone</a:t>
                      </a:r>
                      <a:endParaRPr lang="en-US" b="1" dirty="0"/>
                    </a:p>
                  </a:txBody>
                  <a:tcPr/>
                </a:tc>
                <a:tc>
                  <a:txBody>
                    <a:bodyPr/>
                    <a:lstStyle/>
                    <a:p>
                      <a:endParaRPr lang="en-US" b="1" dirty="0" smtClean="0"/>
                    </a:p>
                    <a:p>
                      <a:r>
                        <a:rPr lang="en-US" b="1" dirty="0" smtClean="0"/>
                        <a:t>        rank</a:t>
                      </a:r>
                      <a:endParaRPr lang="en-US" b="1" dirty="0"/>
                    </a:p>
                  </a:txBody>
                  <a:tcPr/>
                </a:tc>
                <a:tc>
                  <a:txBody>
                    <a:bodyPr/>
                    <a:lstStyle/>
                    <a:p>
                      <a:endParaRPr lang="en-US" b="1" dirty="0" smtClean="0"/>
                    </a:p>
                    <a:p>
                      <a:r>
                        <a:rPr lang="en-US" b="1" smtClean="0"/>
                        <a:t>   unit </a:t>
                      </a:r>
                      <a:r>
                        <a:rPr lang="en-US" b="1" dirty="0" smtClean="0"/>
                        <a:t>/ job</a:t>
                      </a:r>
                      <a:endParaRPr lang="en-US" b="1" dirty="0"/>
                    </a:p>
                  </a:txBody>
                  <a:tcPr/>
                </a:tc>
                <a:tc>
                  <a:txBody>
                    <a:bodyPr/>
                    <a:lstStyle/>
                    <a:p>
                      <a:endParaRPr lang="en-US" b="1" dirty="0" smtClean="0"/>
                    </a:p>
                    <a:p>
                      <a:r>
                        <a:rPr lang="en-US" b="1" dirty="0" smtClean="0"/>
                        <a:t>years’ service</a:t>
                      </a:r>
                      <a:endParaRPr lang="en-US" b="1" dirty="0"/>
                    </a:p>
                  </a:txBody>
                  <a:tcPr/>
                </a:tc>
                <a:tc>
                  <a:txBody>
                    <a:bodyPr/>
                    <a:lstStyle/>
                    <a:p>
                      <a:endParaRPr lang="en-US" b="1" dirty="0" smtClean="0"/>
                    </a:p>
                    <a:p>
                      <a:r>
                        <a:rPr lang="en-US" b="1" dirty="0" smtClean="0"/>
                        <a:t>age at death</a:t>
                      </a:r>
                      <a:endParaRPr lang="en-US" b="1" dirty="0"/>
                    </a:p>
                  </a:txBody>
                  <a:tcPr/>
                </a:tc>
              </a:tr>
              <a:tr h="892442">
                <a:tc>
                  <a:txBody>
                    <a:bodyPr/>
                    <a:lstStyle/>
                    <a:p>
                      <a:r>
                        <a:rPr lang="en-US" sz="3600" b="1" dirty="0" smtClean="0"/>
                        <a:t>  T2</a:t>
                      </a:r>
                      <a:endParaRPr lang="en-US" sz="3600" b="1" dirty="0"/>
                    </a:p>
                  </a:txBody>
                  <a:tcPr/>
                </a:tc>
                <a:tc>
                  <a:txBody>
                    <a:bodyPr/>
                    <a:lstStyle/>
                    <a:p>
                      <a:endParaRPr lang="en-US" dirty="0" smtClean="0"/>
                    </a:p>
                    <a:p>
                      <a:r>
                        <a:rPr lang="en-US" dirty="0" smtClean="0"/>
                        <a:t>TOMBSTONE</a:t>
                      </a:r>
                      <a:endParaRPr lang="en-US" dirty="0"/>
                    </a:p>
                  </a:txBody>
                  <a:tcPr/>
                </a:tc>
                <a:tc>
                  <a:txBody>
                    <a:bodyPr/>
                    <a:lstStyle/>
                    <a:p>
                      <a:endParaRPr lang="en-US" dirty="0" smtClean="0"/>
                    </a:p>
                    <a:p>
                      <a:r>
                        <a:rPr lang="en-US" dirty="0" smtClean="0"/>
                        <a:t>HORSEMAN</a:t>
                      </a:r>
                    </a:p>
                  </a:txBody>
                  <a:tcPr/>
                </a:tc>
                <a:tc>
                  <a:txBody>
                    <a:bodyPr/>
                    <a:lstStyle/>
                    <a:p>
                      <a:r>
                        <a:rPr lang="en-US" dirty="0" err="1" smtClean="0"/>
                        <a:t>Vettones</a:t>
                      </a:r>
                      <a:r>
                        <a:rPr lang="en-US" dirty="0" smtClean="0"/>
                        <a:t>’</a:t>
                      </a:r>
                    </a:p>
                    <a:p>
                      <a:r>
                        <a:rPr lang="en-US" dirty="0" smtClean="0"/>
                        <a:t>       cavalry</a:t>
                      </a:r>
                    </a:p>
                    <a:p>
                      <a:r>
                        <a:rPr lang="en-US" dirty="0" smtClean="0"/>
                        <a:t>          regiment</a:t>
                      </a:r>
                      <a:endParaRPr lang="en-US" dirty="0"/>
                    </a:p>
                  </a:txBody>
                  <a:tcPr/>
                </a:tc>
                <a:tc>
                  <a:txBody>
                    <a:bodyPr/>
                    <a:lstStyle/>
                    <a:p>
                      <a:endParaRPr lang="en-US" dirty="0" smtClean="0"/>
                    </a:p>
                    <a:p>
                      <a:r>
                        <a:rPr lang="en-US" dirty="0" smtClean="0"/>
                        <a:t>        26</a:t>
                      </a:r>
                      <a:endParaRPr lang="en-US" dirty="0"/>
                    </a:p>
                  </a:txBody>
                  <a:tcPr/>
                </a:tc>
                <a:tc>
                  <a:txBody>
                    <a:bodyPr/>
                    <a:lstStyle/>
                    <a:p>
                      <a:endParaRPr lang="en-US" dirty="0" smtClean="0"/>
                    </a:p>
                    <a:p>
                      <a:r>
                        <a:rPr lang="en-US" dirty="0" smtClean="0"/>
                        <a:t>       46</a:t>
                      </a:r>
                      <a:endParaRPr lang="en-US" dirty="0"/>
                    </a:p>
                  </a:txBody>
                  <a:tcPr/>
                </a:tc>
              </a:tr>
              <a:tr h="892442">
                <a:tc>
                  <a:txBody>
                    <a:bodyPr/>
                    <a:lstStyle/>
                    <a:p>
                      <a:r>
                        <a:rPr lang="en-US" sz="3600" b="1" dirty="0" smtClean="0"/>
                        <a:t>  T3</a:t>
                      </a:r>
                      <a:endParaRPr lang="en-US" sz="3600" b="1" dirty="0"/>
                    </a:p>
                  </a:txBody>
                  <a:tcPr/>
                </a:tc>
                <a:tc>
                  <a:txBody>
                    <a:bodyPr/>
                    <a:lstStyle/>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TOMBSTONE</a:t>
                      </a:r>
                    </a:p>
                    <a:p>
                      <a:endParaRPr lang="en-US" dirty="0"/>
                    </a:p>
                  </a:txBody>
                  <a:tcPr/>
                </a:tc>
                <a:tc>
                  <a:txBody>
                    <a:bodyPr/>
                    <a:lstStyle/>
                    <a:p>
                      <a:endParaRPr lang="en-US" dirty="0" smtClean="0"/>
                    </a:p>
                    <a:p>
                      <a:r>
                        <a:rPr lang="en-US" dirty="0" smtClean="0"/>
                        <a:t>ARMOURER</a:t>
                      </a:r>
                      <a:endParaRPr lang="en-US" dirty="0"/>
                    </a:p>
                  </a:txBody>
                  <a:tcPr/>
                </a:tc>
                <a:tc>
                  <a:txBody>
                    <a:bodyPr/>
                    <a:lstStyle/>
                    <a:p>
                      <a:r>
                        <a:rPr lang="en-US" dirty="0" smtClean="0"/>
                        <a:t>20</a:t>
                      </a:r>
                      <a:r>
                        <a:rPr lang="en-US" baseline="30000" dirty="0" smtClean="0"/>
                        <a:t>th</a:t>
                      </a:r>
                      <a:r>
                        <a:rPr lang="en-US" dirty="0" smtClean="0"/>
                        <a:t> Legion</a:t>
                      </a:r>
                    </a:p>
                    <a:p>
                      <a:r>
                        <a:rPr lang="en-US" i="1" dirty="0" smtClean="0"/>
                        <a:t>     Valeria</a:t>
                      </a:r>
                    </a:p>
                    <a:p>
                      <a:r>
                        <a:rPr lang="en-US" i="1" dirty="0" smtClean="0"/>
                        <a:t>           </a:t>
                      </a:r>
                      <a:r>
                        <a:rPr lang="en-US" i="1" dirty="0" err="1" smtClean="0"/>
                        <a:t>Victrix</a:t>
                      </a:r>
                      <a:endParaRPr lang="en-US" i="1" dirty="0"/>
                    </a:p>
                  </a:txBody>
                  <a:tcPr/>
                </a:tc>
                <a:tc>
                  <a:txBody>
                    <a:bodyPr/>
                    <a:lstStyle/>
                    <a:p>
                      <a:endParaRPr lang="en-US" dirty="0" smtClean="0"/>
                    </a:p>
                    <a:p>
                      <a:r>
                        <a:rPr lang="en-US" dirty="0" smtClean="0"/>
                        <a:t>         9</a:t>
                      </a:r>
                      <a:endParaRPr lang="en-US" dirty="0"/>
                    </a:p>
                  </a:txBody>
                  <a:tcPr/>
                </a:tc>
                <a:tc>
                  <a:txBody>
                    <a:bodyPr/>
                    <a:lstStyle/>
                    <a:p>
                      <a:endParaRPr lang="en-US" dirty="0" smtClean="0"/>
                    </a:p>
                    <a:p>
                      <a:r>
                        <a:rPr lang="en-US" dirty="0" smtClean="0"/>
                        <a:t>       29</a:t>
                      </a:r>
                      <a:endParaRPr lang="en-US" dirty="0"/>
                    </a:p>
                  </a:txBody>
                  <a:tcPr/>
                </a:tc>
              </a:tr>
              <a:tr h="1160174">
                <a:tc>
                  <a:txBody>
                    <a:bodyPr/>
                    <a:lstStyle/>
                    <a:p>
                      <a:r>
                        <a:rPr lang="en-US" sz="3600" b="1" dirty="0" smtClean="0"/>
                        <a:t>  T4</a:t>
                      </a:r>
                      <a:endParaRPr lang="en-US" sz="3600" b="1" dirty="0"/>
                    </a:p>
                  </a:txBody>
                  <a:tcPr/>
                </a:tc>
                <a:tc>
                  <a:txBody>
                    <a:bodyPr/>
                    <a:lstStyle/>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TOMBSTONE</a:t>
                      </a:r>
                    </a:p>
                    <a:p>
                      <a:endParaRPr lang="en-US" dirty="0"/>
                    </a:p>
                  </a:txBody>
                  <a:tcPr/>
                </a:tc>
                <a:tc>
                  <a:txBody>
                    <a:bodyPr/>
                    <a:lstStyle/>
                    <a:p>
                      <a:endParaRPr lang="en-US" dirty="0" smtClean="0"/>
                    </a:p>
                    <a:p>
                      <a:r>
                        <a:rPr lang="en-US" dirty="0" smtClean="0"/>
                        <a:t>   VETERAN</a:t>
                      </a:r>
                    </a:p>
                    <a:p>
                      <a:r>
                        <a:rPr lang="en-US" dirty="0" smtClean="0"/>
                        <a:t>    (retired)</a:t>
                      </a:r>
                      <a:endParaRPr lang="en-US" dirty="0"/>
                    </a:p>
                  </a:txBody>
                  <a:tcPr/>
                </a:tc>
                <a:tc>
                  <a:txBody>
                    <a:bodyPr/>
                    <a:lstStyle/>
                    <a:p>
                      <a:endParaRPr lang="en-US" dirty="0" smtClean="0"/>
                    </a:p>
                    <a:p>
                      <a:r>
                        <a:rPr lang="en-US" dirty="0" smtClean="0"/>
                        <a:t>20</a:t>
                      </a:r>
                      <a:r>
                        <a:rPr lang="en-US" baseline="30000" dirty="0" smtClean="0"/>
                        <a:t>th</a:t>
                      </a:r>
                      <a:r>
                        <a:rPr lang="en-US" dirty="0" smtClean="0"/>
                        <a:t> Legion</a:t>
                      </a:r>
                      <a:endParaRPr lang="en-US" dirty="0"/>
                    </a:p>
                  </a:txBody>
                  <a:tcPr/>
                </a:tc>
                <a:tc>
                  <a:txBody>
                    <a:bodyPr/>
                    <a:lstStyle/>
                    <a:p>
                      <a:r>
                        <a:rPr lang="en-US" i="1" dirty="0" smtClean="0"/>
                        <a:t>he would have completed 20 or 25 years</a:t>
                      </a:r>
                      <a:endParaRPr lang="en-US" i="1" dirty="0"/>
                    </a:p>
                  </a:txBody>
                  <a:tcPr/>
                </a:tc>
                <a:tc>
                  <a:txBody>
                    <a:bodyPr/>
                    <a:lstStyle/>
                    <a:p>
                      <a:endParaRPr lang="en-US" dirty="0" smtClean="0"/>
                    </a:p>
                    <a:p>
                      <a:r>
                        <a:rPr lang="en-US" dirty="0" smtClean="0"/>
                        <a:t>       45</a:t>
                      </a:r>
                      <a:endParaRPr lang="en-US" dirty="0"/>
                    </a:p>
                  </a:txBody>
                  <a:tcPr/>
                </a:tc>
              </a:tr>
              <a:tr h="892442">
                <a:tc>
                  <a:txBody>
                    <a:bodyPr/>
                    <a:lstStyle/>
                    <a:p>
                      <a:r>
                        <a:rPr lang="en-US" sz="3600" b="1" dirty="0" smtClean="0"/>
                        <a:t>  R4-5</a:t>
                      </a:r>
                      <a:endParaRPr lang="en-US" sz="3600" b="1" dirty="0"/>
                    </a:p>
                  </a:txBody>
                  <a:tcPr/>
                </a:tc>
                <a:tc>
                  <a:txBody>
                    <a:bodyPr/>
                    <a:lstStyle/>
                    <a:p>
                      <a:endParaRPr lang="en-US" dirty="0" smtClean="0"/>
                    </a:p>
                    <a:p>
                      <a:r>
                        <a:rPr lang="en-US" dirty="0" smtClean="0"/>
                        <a:t>VOTIVE ALTAR</a:t>
                      </a:r>
                      <a:endParaRPr lang="en-US" dirty="0"/>
                    </a:p>
                  </a:txBody>
                  <a:tcPr/>
                </a:tc>
                <a:tc>
                  <a:txBody>
                    <a:bodyPr/>
                    <a:lstStyle/>
                    <a:p>
                      <a:endParaRPr lang="en-US" dirty="0" smtClean="0"/>
                    </a:p>
                    <a:p>
                      <a:r>
                        <a:rPr lang="en-US" dirty="0" smtClean="0"/>
                        <a:t>CENTURION</a:t>
                      </a:r>
                      <a:endParaRPr lang="en-US" dirty="0"/>
                    </a:p>
                  </a:txBody>
                  <a:tcPr/>
                </a:tc>
                <a:tc>
                  <a:txBody>
                    <a:bodyPr/>
                    <a:lstStyle/>
                    <a:p>
                      <a:r>
                        <a:rPr lang="en-US" dirty="0" smtClean="0"/>
                        <a:t> </a:t>
                      </a:r>
                    </a:p>
                    <a:p>
                      <a:r>
                        <a:rPr lang="en-US" dirty="0" smtClean="0"/>
                        <a:t>6</a:t>
                      </a:r>
                      <a:r>
                        <a:rPr lang="en-US" baseline="30000" dirty="0" smtClean="0"/>
                        <a:t>th</a:t>
                      </a:r>
                      <a:r>
                        <a:rPr lang="en-US" dirty="0" smtClean="0"/>
                        <a:t> Legion</a:t>
                      </a:r>
                    </a:p>
                    <a:p>
                      <a:r>
                        <a:rPr lang="en-US" dirty="0" smtClean="0"/>
                        <a:t>         </a:t>
                      </a:r>
                      <a:r>
                        <a:rPr lang="en-US" i="1" dirty="0" err="1" smtClean="0"/>
                        <a:t>Victrix</a:t>
                      </a:r>
                      <a:endParaRPr lang="en-US" dirty="0"/>
                    </a:p>
                  </a:txBody>
                  <a:tcPr/>
                </a:tc>
                <a:tc>
                  <a:txBody>
                    <a:bodyPr/>
                    <a:lstStyle/>
                    <a:p>
                      <a:endParaRPr lang="en-US" dirty="0" smtClean="0"/>
                    </a:p>
                    <a:p>
                      <a:r>
                        <a:rPr lang="en-US" dirty="0" smtClean="0"/>
                        <a:t>        ---</a:t>
                      </a:r>
                      <a:endParaRPr lang="en-US" dirty="0"/>
                    </a:p>
                  </a:txBody>
                  <a:tcPr/>
                </a:tc>
                <a:tc>
                  <a:txBody>
                    <a:bodyPr/>
                    <a:lstStyle/>
                    <a:p>
                      <a:endParaRPr lang="en-US" dirty="0" smtClean="0"/>
                    </a:p>
                    <a:p>
                      <a:r>
                        <a:rPr lang="en-US" dirty="0" smtClean="0"/>
                        <a:t>         ---</a:t>
                      </a:r>
                      <a:endParaRPr lang="en-US" dirty="0"/>
                    </a:p>
                  </a:txBody>
                  <a:tcPr/>
                </a:tc>
              </a:tr>
              <a:tr h="892442">
                <a:tc>
                  <a:txBody>
                    <a:bodyPr/>
                    <a:lstStyle/>
                    <a:p>
                      <a:r>
                        <a:rPr lang="en-US" sz="3600" b="1" dirty="0" smtClean="0"/>
                        <a:t>  R8</a:t>
                      </a:r>
                      <a:endParaRPr lang="en-US" sz="3600" b="1" dirty="0"/>
                    </a:p>
                  </a:txBody>
                  <a:tcPr/>
                </a:tc>
                <a:tc>
                  <a:txBody>
                    <a:bodyPr/>
                    <a:lstStyle/>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VOTIVE ALTAR</a:t>
                      </a:r>
                    </a:p>
                    <a:p>
                      <a:endParaRPr lang="en-US" dirty="0" smtClean="0"/>
                    </a:p>
                  </a:txBody>
                  <a:tcPr/>
                </a:tc>
                <a:tc>
                  <a:txBody>
                    <a:bodyPr/>
                    <a:lstStyle/>
                    <a:p>
                      <a:endParaRPr lang="en-US" dirty="0" smtClean="0"/>
                    </a:p>
                    <a:p>
                      <a:r>
                        <a:rPr lang="en-US" dirty="0" smtClean="0"/>
                        <a:t>CENTURION</a:t>
                      </a:r>
                      <a:endParaRPr lang="en-US" dirty="0"/>
                    </a:p>
                  </a:txBody>
                  <a:tcPr/>
                </a:tc>
                <a:tc>
                  <a:txBody>
                    <a:bodyPr/>
                    <a:lstStyle/>
                    <a:p>
                      <a:endParaRPr lang="en-US" dirty="0" smtClean="0"/>
                    </a:p>
                    <a:p>
                      <a:r>
                        <a:rPr lang="en-US" dirty="0" smtClean="0"/>
                        <a:t>2</a:t>
                      </a:r>
                      <a:r>
                        <a:rPr lang="en-US" baseline="30000" dirty="0" smtClean="0"/>
                        <a:t>nd</a:t>
                      </a:r>
                      <a:r>
                        <a:rPr lang="en-US" dirty="0" smtClean="0"/>
                        <a:t> Legion</a:t>
                      </a:r>
                    </a:p>
                    <a:p>
                      <a:r>
                        <a:rPr lang="en-US" dirty="0" smtClean="0"/>
                        <a:t>         </a:t>
                      </a:r>
                      <a:r>
                        <a:rPr lang="en-US" i="1" dirty="0" smtClean="0"/>
                        <a:t>Augusta</a:t>
                      </a:r>
                      <a:endParaRPr lang="en-US" dirty="0"/>
                    </a:p>
                  </a:txBody>
                  <a:tcPr/>
                </a:tc>
                <a:tc>
                  <a:txBody>
                    <a:bodyPr/>
                    <a:lstStyle/>
                    <a:p>
                      <a:endParaRPr lang="en-US" dirty="0" smtClean="0"/>
                    </a:p>
                    <a:p>
                      <a:r>
                        <a:rPr lang="en-US" dirty="0" smtClean="0"/>
                        <a:t>        ---</a:t>
                      </a:r>
                      <a:endParaRPr lang="en-US" dirty="0"/>
                    </a:p>
                  </a:txBody>
                  <a:tcPr/>
                </a:tc>
                <a:tc>
                  <a:txBody>
                    <a:bodyPr/>
                    <a:lstStyle/>
                    <a:p>
                      <a:endParaRPr lang="en-US" dirty="0" smtClean="0"/>
                    </a:p>
                    <a:p>
                      <a:r>
                        <a:rPr lang="en-US" dirty="0" smtClean="0"/>
                        <a:t>         ---</a:t>
                      </a:r>
                      <a:endParaRPr lang="en-US" dirty="0"/>
                    </a:p>
                  </a:txBody>
                  <a:tcPr/>
                </a:tc>
              </a:tr>
              <a:tr h="892442">
                <a:tc>
                  <a:txBody>
                    <a:bodyPr/>
                    <a:lstStyle/>
                    <a:p>
                      <a:r>
                        <a:rPr lang="en-US" sz="3600" b="1" dirty="0" smtClean="0"/>
                        <a:t>  P4</a:t>
                      </a:r>
                      <a:endParaRPr lang="en-US" sz="3600" b="1" dirty="0"/>
                    </a:p>
                  </a:txBody>
                  <a:tcPr/>
                </a:tc>
                <a:tc>
                  <a:txBody>
                    <a:bodyPr/>
                    <a:lstStyle/>
                    <a:p>
                      <a:r>
                        <a:rPr lang="en-US" dirty="0" smtClean="0"/>
                        <a:t>BUILDING INSCRIPTION</a:t>
                      </a:r>
                      <a:r>
                        <a:rPr lang="en-US" baseline="0" dirty="0" smtClean="0"/>
                        <a:t>       </a:t>
                      </a:r>
                    </a:p>
                    <a:p>
                      <a:r>
                        <a:rPr lang="en-US" baseline="0" dirty="0" smtClean="0"/>
                        <a:t>  (&amp; ALTAR)</a:t>
                      </a:r>
                      <a:endParaRPr lang="en-US" dirty="0"/>
                    </a:p>
                  </a:txBody>
                  <a:tcPr/>
                </a:tc>
                <a:tc>
                  <a:txBody>
                    <a:bodyPr/>
                    <a:lstStyle/>
                    <a:p>
                      <a:endParaRPr lang="en-US" dirty="0" smtClean="0"/>
                    </a:p>
                    <a:p>
                      <a:r>
                        <a:rPr lang="en-US" dirty="0" smtClean="0"/>
                        <a:t>CENTURION</a:t>
                      </a:r>
                      <a:endParaRPr lang="en-US" dirty="0"/>
                    </a:p>
                  </a:txBody>
                  <a:tcPr/>
                </a:tc>
                <a:tc>
                  <a:txBody>
                    <a:bodyPr/>
                    <a:lstStyle/>
                    <a:p>
                      <a:endParaRPr lang="en-US" dirty="0" smtClean="0"/>
                    </a:p>
                    <a:p>
                      <a:r>
                        <a:rPr lang="en-US" dirty="0" smtClean="0"/>
                        <a:t>civil</a:t>
                      </a:r>
                      <a:r>
                        <a:rPr lang="en-US" baseline="0" dirty="0" smtClean="0"/>
                        <a:t> administration</a:t>
                      </a:r>
                      <a:endParaRPr lang="en-US" dirty="0"/>
                    </a:p>
                  </a:txBody>
                  <a:tcPr/>
                </a:tc>
                <a:tc>
                  <a:txBody>
                    <a:bodyPr/>
                    <a:lstStyle/>
                    <a:p>
                      <a:endParaRPr lang="en-US" dirty="0" smtClean="0"/>
                    </a:p>
                    <a:p>
                      <a:r>
                        <a:rPr lang="en-US" dirty="0" smtClean="0"/>
                        <a:t>        ---</a:t>
                      </a:r>
                      <a:endParaRPr lang="en-US" dirty="0"/>
                    </a:p>
                  </a:txBody>
                  <a:tcPr/>
                </a:tc>
                <a:tc>
                  <a:txBody>
                    <a:bodyPr/>
                    <a:lstStyle/>
                    <a:p>
                      <a:endParaRPr lang="en-US" dirty="0" smtClean="0"/>
                    </a:p>
                    <a:p>
                      <a:r>
                        <a:rPr lang="en-US" dirty="0" smtClean="0"/>
                        <a:t>         ---</a:t>
                      </a:r>
                      <a:endParaRPr lang="en-US" dirty="0"/>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1682" name="Picture 1" descr="bathmantoga.JPG"/>
          <p:cNvPicPr>
            <a:picLocks noChangeAspect="1"/>
          </p:cNvPicPr>
          <p:nvPr/>
        </p:nvPicPr>
        <p:blipFill>
          <a:blip r:embed="rId2"/>
          <a:srcRect/>
          <a:stretch>
            <a:fillRect/>
          </a:stretch>
        </p:blipFill>
        <p:spPr bwMode="auto">
          <a:xfrm>
            <a:off x="6893101" y="2912604"/>
            <a:ext cx="2250899" cy="3945396"/>
          </a:xfrm>
          <a:prstGeom prst="rect">
            <a:avLst/>
          </a:prstGeom>
          <a:noFill/>
          <a:ln w="9525">
            <a:noFill/>
            <a:miter lim="800000"/>
            <a:headEnd/>
            <a:tailEnd/>
          </a:ln>
        </p:spPr>
      </p:pic>
      <p:pic>
        <p:nvPicPr>
          <p:cNvPr id="6" name="Picture 5" descr="bathlady1.jpg"/>
          <p:cNvPicPr>
            <a:picLocks noChangeAspect="1"/>
          </p:cNvPicPr>
          <p:nvPr/>
        </p:nvPicPr>
        <p:blipFill>
          <a:blip r:embed="rId3"/>
          <a:stretch>
            <a:fillRect/>
          </a:stretch>
        </p:blipFill>
        <p:spPr>
          <a:xfrm>
            <a:off x="6893101" y="1188508"/>
            <a:ext cx="1524509" cy="1724096"/>
          </a:xfrm>
          <a:prstGeom prst="rect">
            <a:avLst/>
          </a:prstGeom>
        </p:spPr>
      </p:pic>
      <p:pic>
        <p:nvPicPr>
          <p:cNvPr id="7" name="Picture 6" descr="bathsoldier.jpg"/>
          <p:cNvPicPr>
            <a:picLocks noChangeAspect="1"/>
          </p:cNvPicPr>
          <p:nvPr/>
        </p:nvPicPr>
        <p:blipFill>
          <a:blip r:embed="rId4"/>
          <a:stretch>
            <a:fillRect/>
          </a:stretch>
        </p:blipFill>
        <p:spPr>
          <a:xfrm>
            <a:off x="0" y="4795178"/>
            <a:ext cx="1852151" cy="2062822"/>
          </a:xfrm>
          <a:prstGeom prst="rect">
            <a:avLst/>
          </a:prstGeom>
        </p:spPr>
      </p:pic>
      <p:pic>
        <p:nvPicPr>
          <p:cNvPr id="11" name="Picture 10" descr="oinsbmartini.jpg"/>
          <p:cNvPicPr>
            <a:picLocks noChangeAspect="1"/>
          </p:cNvPicPr>
          <p:nvPr/>
        </p:nvPicPr>
        <p:blipFill>
          <a:blip r:embed="rId5"/>
          <a:stretch>
            <a:fillRect/>
          </a:stretch>
        </p:blipFill>
        <p:spPr>
          <a:xfrm>
            <a:off x="2035455" y="5038179"/>
            <a:ext cx="1652581" cy="1555750"/>
          </a:xfrm>
          <a:prstGeom prst="rect">
            <a:avLst/>
          </a:prstGeom>
        </p:spPr>
      </p:pic>
      <p:pic>
        <p:nvPicPr>
          <p:cNvPr id="12" name="Picture 11" descr="oinsbdogpaw.jpg"/>
          <p:cNvPicPr>
            <a:picLocks noChangeAspect="1"/>
          </p:cNvPicPr>
          <p:nvPr/>
        </p:nvPicPr>
        <p:blipFill>
          <a:blip r:embed="rId6"/>
          <a:stretch>
            <a:fillRect/>
          </a:stretch>
        </p:blipFill>
        <p:spPr>
          <a:xfrm>
            <a:off x="5105400" y="5038179"/>
            <a:ext cx="1605412" cy="1204059"/>
          </a:xfrm>
          <a:prstGeom prst="rect">
            <a:avLst/>
          </a:prstGeom>
        </p:spPr>
      </p:pic>
      <p:pic>
        <p:nvPicPr>
          <p:cNvPr id="13" name="Picture 12" descr="oinsbdiploma.jpg"/>
          <p:cNvPicPr>
            <a:picLocks noChangeAspect="1"/>
          </p:cNvPicPr>
          <p:nvPr/>
        </p:nvPicPr>
        <p:blipFill>
          <a:blip r:embed="rId7"/>
          <a:stretch>
            <a:fillRect/>
          </a:stretch>
        </p:blipFill>
        <p:spPr>
          <a:xfrm>
            <a:off x="3870997" y="5456207"/>
            <a:ext cx="1082135" cy="1071385"/>
          </a:xfrm>
          <a:prstGeom prst="rect">
            <a:avLst/>
          </a:prstGeom>
        </p:spPr>
      </p:pic>
      <p:sp>
        <p:nvSpPr>
          <p:cNvPr id="16" name="Title 15"/>
          <p:cNvSpPr>
            <a:spLocks noGrp="1"/>
          </p:cNvSpPr>
          <p:nvPr>
            <p:ph type="title"/>
          </p:nvPr>
        </p:nvSpPr>
        <p:spPr>
          <a:xfrm>
            <a:off x="1" y="150666"/>
            <a:ext cx="6893100" cy="713241"/>
          </a:xfrm>
        </p:spPr>
        <p:txBody>
          <a:bodyPr>
            <a:normAutofit/>
          </a:bodyPr>
          <a:lstStyle/>
          <a:p>
            <a:r>
              <a:rPr lang="en-US" sz="2667" b="1" dirty="0" smtClean="0"/>
              <a:t>..but here are some questions we can’t answer:</a:t>
            </a:r>
            <a:endParaRPr lang="en-US" dirty="0"/>
          </a:p>
        </p:txBody>
      </p:sp>
      <p:sp>
        <p:nvSpPr>
          <p:cNvPr id="17" name="Content Placeholder 16"/>
          <p:cNvSpPr>
            <a:spLocks noGrp="1"/>
          </p:cNvSpPr>
          <p:nvPr>
            <p:ph idx="1"/>
          </p:nvPr>
        </p:nvSpPr>
        <p:spPr>
          <a:xfrm>
            <a:off x="0" y="863908"/>
            <a:ext cx="6893101" cy="3308950"/>
          </a:xfrm>
        </p:spPr>
        <p:txBody>
          <a:bodyPr>
            <a:normAutofit/>
          </a:bodyPr>
          <a:lstStyle/>
          <a:p>
            <a:r>
              <a:rPr lang="en-US" sz="2000" dirty="0" smtClean="0"/>
              <a:t>Was the lady with this amazing hairstyle kind to the slaves who were her hairdressers?  </a:t>
            </a:r>
          </a:p>
          <a:p>
            <a:r>
              <a:rPr lang="en-US" sz="2000" dirty="0" smtClean="0"/>
              <a:t>Was the man in the toga born in Britain?</a:t>
            </a:r>
          </a:p>
          <a:p>
            <a:r>
              <a:rPr lang="en-US" sz="2000" dirty="0" smtClean="0"/>
              <a:t>What was the officer (a Standard-Bearer – </a:t>
            </a:r>
            <a:r>
              <a:rPr lang="en-US" sz="2000" i="1" dirty="0" err="1" smtClean="0"/>
              <a:t>Imaginifer</a:t>
            </a:r>
            <a:r>
              <a:rPr lang="en-US" sz="2000" i="1" dirty="0" smtClean="0"/>
              <a:t> -</a:t>
            </a:r>
            <a:r>
              <a:rPr lang="en-US" sz="2000" dirty="0" smtClean="0"/>
              <a:t> shown bottom left) doing in Bath? Which Emperor </a:t>
            </a:r>
            <a:r>
              <a:rPr lang="en-US" sz="2000" smtClean="0"/>
              <a:t>was depicted on </a:t>
            </a:r>
            <a:r>
              <a:rPr lang="en-US" sz="2000" dirty="0" smtClean="0"/>
              <a:t>the standard he was carrying?</a:t>
            </a:r>
          </a:p>
          <a:p>
            <a:r>
              <a:rPr lang="en-US" sz="2000" dirty="0" smtClean="0"/>
              <a:t>Why did </a:t>
            </a:r>
            <a:r>
              <a:rPr lang="en-US" sz="2000" dirty="0" err="1" smtClean="0"/>
              <a:t>Martinus</a:t>
            </a:r>
            <a:r>
              <a:rPr lang="en-US" sz="2000" dirty="0" smtClean="0"/>
              <a:t> scratch his name on a dish?</a:t>
            </a:r>
          </a:p>
          <a:p>
            <a:r>
              <a:rPr lang="en-US" sz="2000" dirty="0" smtClean="0"/>
              <a:t>Why does only a small portion remain of the precious Diploma of citizenship awarded to a soldier when he retired?</a:t>
            </a:r>
          </a:p>
        </p:txBody>
      </p:sp>
      <p:pic>
        <p:nvPicPr>
          <p:cNvPr id="10" name="Picture 9" descr="bathlady2.jpg"/>
          <p:cNvPicPr>
            <a:picLocks noChangeAspect="1"/>
          </p:cNvPicPr>
          <p:nvPr/>
        </p:nvPicPr>
        <p:blipFill>
          <a:blip r:embed="rId8"/>
          <a:stretch>
            <a:fillRect/>
          </a:stretch>
        </p:blipFill>
        <p:spPr>
          <a:xfrm>
            <a:off x="8050213" y="0"/>
            <a:ext cx="1093787" cy="1270499"/>
          </a:xfrm>
          <a:prstGeom prst="rect">
            <a:avLst/>
          </a:prstGeom>
        </p:spPr>
      </p:pic>
      <p:sp>
        <p:nvSpPr>
          <p:cNvPr id="14" name="TextBox 13"/>
          <p:cNvSpPr txBox="1"/>
          <p:nvPr/>
        </p:nvSpPr>
        <p:spPr>
          <a:xfrm>
            <a:off x="1" y="4172858"/>
            <a:ext cx="6893100" cy="677108"/>
          </a:xfrm>
          <a:prstGeom prst="rect">
            <a:avLst/>
          </a:prstGeom>
          <a:noFill/>
        </p:spPr>
        <p:txBody>
          <a:bodyPr wrap="square" rtlCol="0">
            <a:spAutoFit/>
          </a:bodyPr>
          <a:lstStyle/>
          <a:p>
            <a:r>
              <a:rPr lang="en-US" sz="2000" dirty="0" smtClean="0"/>
              <a:t> and what was the name of the dog who left his </a:t>
            </a:r>
            <a:r>
              <a:rPr lang="en-US" sz="2000" dirty="0" err="1" smtClean="0"/>
              <a:t>pawprint</a:t>
            </a:r>
            <a:r>
              <a:rPr lang="en-US" sz="2000" dirty="0" smtClean="0"/>
              <a:t> for us?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4"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470025"/>
          </a:xfrm>
        </p:spPr>
        <p:txBody>
          <a:bodyPr>
            <a:normAutofit/>
          </a:bodyPr>
          <a:lstStyle/>
          <a:p>
            <a:pPr algn="l"/>
            <a:r>
              <a:rPr lang="en-US" sz="2800" b="1" dirty="0" smtClean="0"/>
              <a:t>This is designed to be used AFTER a visit to the Baths, when students have also studied the individual inscriptions.</a:t>
            </a:r>
            <a:endParaRPr lang="en-US" sz="2800" dirty="0"/>
          </a:p>
        </p:txBody>
      </p:sp>
      <p:sp>
        <p:nvSpPr>
          <p:cNvPr id="4" name="TextBox 3"/>
          <p:cNvSpPr txBox="1"/>
          <p:nvPr/>
        </p:nvSpPr>
        <p:spPr>
          <a:xfrm>
            <a:off x="0" y="1469478"/>
            <a:ext cx="9144000" cy="1200329"/>
          </a:xfrm>
          <a:prstGeom prst="rect">
            <a:avLst/>
          </a:prstGeom>
          <a:noFill/>
        </p:spPr>
        <p:txBody>
          <a:bodyPr wrap="square" rtlCol="0">
            <a:spAutoFit/>
          </a:bodyPr>
          <a:lstStyle/>
          <a:p>
            <a:r>
              <a:rPr lang="en-US" b="1" dirty="0" smtClean="0"/>
              <a:t>1. Religious inscriptions</a:t>
            </a:r>
            <a:r>
              <a:rPr lang="en-US" b="1" dirty="0" smtClean="0"/>
              <a:t>   R1 </a:t>
            </a:r>
            <a:r>
              <a:rPr lang="en-US" b="1" dirty="0" smtClean="0"/>
              <a:t>– R10</a:t>
            </a:r>
            <a:r>
              <a:rPr lang="en-US" dirty="0" smtClean="0"/>
              <a:t/>
            </a:r>
            <a:br>
              <a:rPr lang="en-US" dirty="0" smtClean="0"/>
            </a:br>
            <a:r>
              <a:rPr lang="en-US" dirty="0" smtClean="0"/>
              <a:t>         watch the video</a:t>
            </a:r>
            <a:r>
              <a:rPr lang="en-US" dirty="0" smtClean="0"/>
              <a:t> on the web-page</a:t>
            </a:r>
            <a:br>
              <a:rPr lang="en-US" dirty="0" smtClean="0"/>
            </a:br>
            <a:r>
              <a:rPr lang="en-US" dirty="0" smtClean="0"/>
              <a:t>         use the Decoding leaflet and web-</a:t>
            </a:r>
            <a:r>
              <a:rPr lang="en-US" dirty="0" smtClean="0"/>
              <a:t>page </a:t>
            </a:r>
            <a:r>
              <a:rPr lang="en-US" dirty="0" smtClean="0"/>
              <a:t>to interpret the </a:t>
            </a:r>
            <a:r>
              <a:rPr lang="en-US" dirty="0" smtClean="0"/>
              <a:t>inscriptions</a:t>
            </a:r>
            <a:br>
              <a:rPr lang="en-US" dirty="0" smtClean="0"/>
            </a:br>
            <a:r>
              <a:rPr lang="en-US" dirty="0" smtClean="0"/>
              <a:t>	complete </a:t>
            </a:r>
            <a:r>
              <a:rPr lang="en-US" dirty="0" smtClean="0"/>
              <a:t>the Altars worksheet</a:t>
            </a:r>
            <a:endParaRPr lang="en-US" dirty="0"/>
          </a:p>
        </p:txBody>
      </p:sp>
      <p:sp>
        <p:nvSpPr>
          <p:cNvPr id="5" name="TextBox 4"/>
          <p:cNvSpPr txBox="1"/>
          <p:nvPr/>
        </p:nvSpPr>
        <p:spPr>
          <a:xfrm>
            <a:off x="0" y="2813000"/>
            <a:ext cx="8543146" cy="1200329"/>
          </a:xfrm>
          <a:prstGeom prst="rect">
            <a:avLst/>
          </a:prstGeom>
          <a:noFill/>
        </p:spPr>
        <p:txBody>
          <a:bodyPr wrap="square" rtlCol="0">
            <a:spAutoFit/>
          </a:bodyPr>
          <a:lstStyle/>
          <a:p>
            <a:r>
              <a:rPr lang="en-US" b="1" dirty="0" smtClean="0"/>
              <a:t>2. Tombstone inscriptions   T1 </a:t>
            </a:r>
            <a:r>
              <a:rPr lang="en-US" b="1" dirty="0" smtClean="0"/>
              <a:t>–</a:t>
            </a:r>
            <a:r>
              <a:rPr lang="en-US" b="1" dirty="0" smtClean="0"/>
              <a:t> T11</a:t>
            </a:r>
            <a:r>
              <a:rPr lang="en-US" dirty="0" smtClean="0"/>
              <a:t/>
            </a:r>
            <a:br>
              <a:rPr lang="en-US" dirty="0" smtClean="0"/>
            </a:br>
            <a:r>
              <a:rPr lang="en-US" dirty="0" smtClean="0"/>
              <a:t>         watch the video</a:t>
            </a:r>
            <a:r>
              <a:rPr lang="en-US" dirty="0" smtClean="0"/>
              <a:t> on the web-page</a:t>
            </a:r>
            <a:br>
              <a:rPr lang="en-US" dirty="0" smtClean="0"/>
            </a:br>
            <a:r>
              <a:rPr lang="en-US" dirty="0" smtClean="0"/>
              <a:t>         use the Decoding leaflet and web-</a:t>
            </a:r>
            <a:r>
              <a:rPr lang="en-US" dirty="0" smtClean="0"/>
              <a:t>page to interpret the inscriptions</a:t>
            </a:r>
            <a:br>
              <a:rPr lang="en-US" dirty="0" smtClean="0"/>
            </a:br>
            <a:r>
              <a:rPr lang="en-US" dirty="0" smtClean="0"/>
              <a:t>	complete </a:t>
            </a:r>
            <a:r>
              <a:rPr lang="en-US" dirty="0" smtClean="0"/>
              <a:t>the</a:t>
            </a:r>
            <a:r>
              <a:rPr lang="en-US" dirty="0" smtClean="0"/>
              <a:t> Tombstones </a:t>
            </a:r>
            <a:r>
              <a:rPr lang="en-US" dirty="0" smtClean="0"/>
              <a:t>worksheet</a:t>
            </a:r>
            <a:endParaRPr lang="en-US" dirty="0"/>
          </a:p>
        </p:txBody>
      </p:sp>
      <p:sp>
        <p:nvSpPr>
          <p:cNvPr id="6" name="TextBox 5"/>
          <p:cNvSpPr txBox="1"/>
          <p:nvPr/>
        </p:nvSpPr>
        <p:spPr>
          <a:xfrm>
            <a:off x="0" y="4188011"/>
            <a:ext cx="8543146" cy="923330"/>
          </a:xfrm>
          <a:prstGeom prst="rect">
            <a:avLst/>
          </a:prstGeom>
          <a:noFill/>
        </p:spPr>
        <p:txBody>
          <a:bodyPr wrap="square" rtlCol="0">
            <a:spAutoFit/>
          </a:bodyPr>
          <a:lstStyle/>
          <a:p>
            <a:r>
              <a:rPr lang="en-US" b="1" dirty="0" smtClean="0"/>
              <a:t>3. Public information, publicity and propaganda   </a:t>
            </a:r>
            <a:r>
              <a:rPr lang="en-US" b="1" dirty="0" smtClean="0"/>
              <a:t>P</a:t>
            </a:r>
            <a:r>
              <a:rPr lang="en-US" b="1" dirty="0" smtClean="0"/>
              <a:t>1 </a:t>
            </a:r>
            <a:r>
              <a:rPr lang="en-US" b="1" dirty="0" smtClean="0"/>
              <a:t>–</a:t>
            </a:r>
            <a:r>
              <a:rPr lang="en-US" b="1" dirty="0" smtClean="0"/>
              <a:t> P11</a:t>
            </a:r>
            <a:r>
              <a:rPr lang="en-US" dirty="0" smtClean="0"/>
              <a:t/>
            </a:r>
            <a:br>
              <a:rPr lang="en-US" dirty="0" smtClean="0"/>
            </a:br>
            <a:r>
              <a:rPr lang="en-US" dirty="0" smtClean="0"/>
              <a:t>                                     (This </a:t>
            </a:r>
            <a:r>
              <a:rPr lang="en-US" dirty="0" smtClean="0"/>
              <a:t>section contains a range of </a:t>
            </a:r>
            <a:r>
              <a:rPr lang="en-US" dirty="0" err="1" smtClean="0"/>
              <a:t>artefacts</a:t>
            </a:r>
            <a:r>
              <a:rPr lang="en-US" dirty="0" smtClean="0"/>
              <a:t> of different </a:t>
            </a:r>
            <a:r>
              <a:rPr lang="en-US" dirty="0" smtClean="0"/>
              <a:t>types).        </a:t>
            </a:r>
          </a:p>
          <a:p>
            <a:r>
              <a:rPr lang="en-US" dirty="0" smtClean="0"/>
              <a:t>         use </a:t>
            </a:r>
            <a:r>
              <a:rPr lang="en-US" dirty="0" smtClean="0"/>
              <a:t>the</a:t>
            </a:r>
            <a:r>
              <a:rPr lang="en-US" dirty="0" smtClean="0"/>
              <a:t> web</a:t>
            </a:r>
            <a:r>
              <a:rPr lang="en-US" dirty="0" smtClean="0"/>
              <a:t>-page to interpret the </a:t>
            </a:r>
            <a:r>
              <a:rPr lang="en-US" dirty="0" smtClean="0"/>
              <a:t>inscriptions</a:t>
            </a:r>
          </a:p>
        </p:txBody>
      </p:sp>
      <p:sp>
        <p:nvSpPr>
          <p:cNvPr id="7" name="TextBox 6"/>
          <p:cNvSpPr txBox="1"/>
          <p:nvPr/>
        </p:nvSpPr>
        <p:spPr>
          <a:xfrm>
            <a:off x="0" y="5300616"/>
            <a:ext cx="8732061" cy="646331"/>
          </a:xfrm>
          <a:prstGeom prst="rect">
            <a:avLst/>
          </a:prstGeom>
          <a:noFill/>
        </p:spPr>
        <p:txBody>
          <a:bodyPr wrap="square" rtlCol="0">
            <a:spAutoFit/>
          </a:bodyPr>
          <a:lstStyle/>
          <a:p>
            <a:r>
              <a:rPr lang="en-US" b="1" dirty="0" smtClean="0"/>
              <a:t>4. Curses   </a:t>
            </a:r>
            <a:r>
              <a:rPr lang="en-US" b="1" dirty="0" smtClean="0"/>
              <a:t>C</a:t>
            </a:r>
            <a:r>
              <a:rPr lang="en-US" b="1" dirty="0" smtClean="0"/>
              <a:t>1 </a:t>
            </a:r>
            <a:r>
              <a:rPr lang="en-US" b="1" dirty="0" smtClean="0"/>
              <a:t>–</a:t>
            </a:r>
            <a:r>
              <a:rPr lang="en-US" b="1" dirty="0" smtClean="0"/>
              <a:t> C4</a:t>
            </a:r>
            <a:r>
              <a:rPr lang="en-US" dirty="0" smtClean="0"/>
              <a:t/>
            </a:r>
            <a:br>
              <a:rPr lang="en-US" dirty="0" smtClean="0"/>
            </a:br>
            <a:r>
              <a:rPr lang="en-US" dirty="0" smtClean="0"/>
              <a:t>         watch the</a:t>
            </a:r>
            <a:r>
              <a:rPr lang="en-US" dirty="0" smtClean="0"/>
              <a:t> Curses </a:t>
            </a:r>
            <a:r>
              <a:rPr lang="en-US" dirty="0" err="1" smtClean="0"/>
              <a:t>powerpoint</a:t>
            </a:r>
            <a:r>
              <a:rPr lang="en-US" dirty="0" smtClean="0"/>
              <a:t> to understand a few curse tablets</a:t>
            </a:r>
            <a:endParaRPr lang="en-US" dirty="0"/>
          </a:p>
        </p:txBody>
      </p:sp>
      <p:sp>
        <p:nvSpPr>
          <p:cNvPr id="8" name="TextBox 7"/>
          <p:cNvSpPr txBox="1"/>
          <p:nvPr/>
        </p:nvSpPr>
        <p:spPr>
          <a:xfrm>
            <a:off x="0" y="6171806"/>
            <a:ext cx="9144000" cy="400110"/>
          </a:xfrm>
          <a:prstGeom prst="rect">
            <a:avLst/>
          </a:prstGeom>
          <a:noFill/>
        </p:spPr>
        <p:txBody>
          <a:bodyPr wrap="square" rtlCol="0">
            <a:spAutoFit/>
          </a:bodyPr>
          <a:lstStyle/>
          <a:p>
            <a:r>
              <a:rPr lang="en-US" sz="2000" b="1" i="1" dirty="0" smtClean="0"/>
              <a:t>     N.B. Translations and line-drawings of all the inscriptions are also available! </a:t>
            </a:r>
            <a:endParaRPr lang="en-US" sz="20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2410505"/>
          </a:xfrm>
        </p:spPr>
        <p:txBody>
          <a:bodyPr>
            <a:normAutofit/>
          </a:bodyPr>
          <a:lstStyle/>
          <a:p>
            <a:r>
              <a:rPr lang="en-US" sz="4000" dirty="0" smtClean="0"/>
              <a:t>The people who have left inscriptional evidence have allowed us to get much closer to them  </a:t>
            </a:r>
            <a:endParaRPr lang="en-US" sz="4000" dirty="0"/>
          </a:p>
        </p:txBody>
      </p:sp>
      <p:sp>
        <p:nvSpPr>
          <p:cNvPr id="3" name="Content Placeholder 2"/>
          <p:cNvSpPr>
            <a:spLocks noGrp="1"/>
          </p:cNvSpPr>
          <p:nvPr>
            <p:ph idx="1"/>
          </p:nvPr>
        </p:nvSpPr>
        <p:spPr>
          <a:xfrm>
            <a:off x="457200" y="3007482"/>
            <a:ext cx="8229600" cy="2814562"/>
          </a:xfrm>
        </p:spPr>
        <p:txBody>
          <a:bodyPr/>
          <a:lstStyle/>
          <a:p>
            <a:r>
              <a:rPr lang="en-US" dirty="0" smtClean="0"/>
              <a:t>and we should not be put off by the fact that they spoke a slightly different language!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TextBox 3"/>
          <p:cNvSpPr txBox="1">
            <a:spLocks noChangeArrowheads="1"/>
          </p:cNvSpPr>
          <p:nvPr/>
        </p:nvSpPr>
        <p:spPr bwMode="auto">
          <a:xfrm>
            <a:off x="1744" y="28556"/>
            <a:ext cx="9142256" cy="830997"/>
          </a:xfrm>
          <a:prstGeom prst="rect">
            <a:avLst/>
          </a:prstGeom>
          <a:noFill/>
          <a:ln w="9525">
            <a:noFill/>
            <a:miter lim="800000"/>
            <a:headEnd/>
            <a:tailEnd/>
          </a:ln>
        </p:spPr>
        <p:txBody>
          <a:bodyPr wrap="square">
            <a:prstTxWarp prst="textNoShape">
              <a:avLst/>
            </a:prstTxWarp>
            <a:spAutoFit/>
          </a:bodyPr>
          <a:lstStyle/>
          <a:p>
            <a:r>
              <a:rPr lang="en-US" sz="2400" b="1" dirty="0" smtClean="0"/>
              <a:t>Find the names of people from all these different countries who were wealthy enough to commission inscribed stones at </a:t>
            </a:r>
            <a:r>
              <a:rPr lang="en-US" sz="2400" b="1" dirty="0" err="1" smtClean="0"/>
              <a:t>Aquae</a:t>
            </a:r>
            <a:r>
              <a:rPr lang="en-US" sz="2400" b="1" dirty="0" smtClean="0"/>
              <a:t> </a:t>
            </a:r>
            <a:r>
              <a:rPr lang="en-US" sz="2400" b="1" dirty="0" err="1" smtClean="0"/>
              <a:t>Sulis</a:t>
            </a:r>
            <a:r>
              <a:rPr lang="en-US" sz="2400" b="1" dirty="0" smtClean="0"/>
              <a:t>.</a:t>
            </a:r>
            <a:endParaRPr lang="en-US" sz="2400" b="1" dirty="0"/>
          </a:p>
        </p:txBody>
      </p:sp>
      <p:pic>
        <p:nvPicPr>
          <p:cNvPr id="67587" name="Picture 4" descr="bathtombTanc.jpg"/>
          <p:cNvPicPr>
            <a:picLocks noChangeAspect="1"/>
          </p:cNvPicPr>
          <p:nvPr/>
        </p:nvPicPr>
        <p:blipFill>
          <a:blip r:embed="rId2"/>
          <a:srcRect/>
          <a:stretch>
            <a:fillRect/>
          </a:stretch>
        </p:blipFill>
        <p:spPr bwMode="auto">
          <a:xfrm>
            <a:off x="1744" y="4918822"/>
            <a:ext cx="775180" cy="1306286"/>
          </a:xfrm>
          <a:prstGeom prst="rect">
            <a:avLst/>
          </a:prstGeom>
          <a:noFill/>
          <a:ln w="9525">
            <a:noFill/>
            <a:miter lim="800000"/>
            <a:headEnd/>
            <a:tailEnd/>
          </a:ln>
        </p:spPr>
      </p:pic>
      <p:pic>
        <p:nvPicPr>
          <p:cNvPr id="67588" name="Picture 5" descr="oinsbtout.jpg"/>
          <p:cNvPicPr>
            <a:picLocks noChangeAspect="1"/>
          </p:cNvPicPr>
          <p:nvPr/>
        </p:nvPicPr>
        <p:blipFill>
          <a:blip r:embed="rId3"/>
          <a:srcRect/>
          <a:stretch>
            <a:fillRect/>
          </a:stretch>
        </p:blipFill>
        <p:spPr bwMode="auto">
          <a:xfrm>
            <a:off x="-32031" y="3157627"/>
            <a:ext cx="621695" cy="726905"/>
          </a:xfrm>
          <a:prstGeom prst="rect">
            <a:avLst/>
          </a:prstGeom>
          <a:noFill/>
          <a:ln w="9525">
            <a:noFill/>
            <a:miter lim="800000"/>
            <a:headEnd/>
            <a:tailEnd/>
          </a:ln>
        </p:spPr>
      </p:pic>
      <p:pic>
        <p:nvPicPr>
          <p:cNvPr id="67589" name="Picture 6" descr="oinsbtrusonia.jpg"/>
          <p:cNvPicPr>
            <a:picLocks noChangeAspect="1"/>
          </p:cNvPicPr>
          <p:nvPr/>
        </p:nvPicPr>
        <p:blipFill>
          <a:blip r:embed="rId4"/>
          <a:srcRect/>
          <a:stretch>
            <a:fillRect/>
          </a:stretch>
        </p:blipFill>
        <p:spPr bwMode="auto">
          <a:xfrm>
            <a:off x="1744" y="3980989"/>
            <a:ext cx="1025677" cy="769258"/>
          </a:xfrm>
          <a:prstGeom prst="rect">
            <a:avLst/>
          </a:prstGeom>
          <a:noFill/>
          <a:ln w="9525">
            <a:noFill/>
            <a:miter lim="800000"/>
            <a:headEnd/>
            <a:tailEnd/>
          </a:ln>
        </p:spPr>
      </p:pic>
      <p:pic>
        <p:nvPicPr>
          <p:cNvPr id="67590" name="Picture 7" descr="oinsbtstvitalis.jpg"/>
          <p:cNvPicPr>
            <a:picLocks noChangeAspect="1"/>
          </p:cNvPicPr>
          <p:nvPr/>
        </p:nvPicPr>
        <p:blipFill>
          <a:blip r:embed="rId5"/>
          <a:srcRect/>
          <a:stretch>
            <a:fillRect/>
          </a:stretch>
        </p:blipFill>
        <p:spPr bwMode="auto">
          <a:xfrm>
            <a:off x="0" y="2178959"/>
            <a:ext cx="613229" cy="903165"/>
          </a:xfrm>
          <a:prstGeom prst="rect">
            <a:avLst/>
          </a:prstGeom>
          <a:noFill/>
          <a:ln w="9525">
            <a:noFill/>
            <a:miter lim="800000"/>
            <a:headEnd/>
            <a:tailEnd/>
          </a:ln>
        </p:spPr>
      </p:pic>
      <p:pic>
        <p:nvPicPr>
          <p:cNvPr id="67591" name="Picture 8" descr="oinsbtstantigonus.jpg"/>
          <p:cNvPicPr>
            <a:picLocks noChangeAspect="1"/>
          </p:cNvPicPr>
          <p:nvPr/>
        </p:nvPicPr>
        <p:blipFill>
          <a:blip r:embed="rId6"/>
          <a:srcRect/>
          <a:stretch>
            <a:fillRect/>
          </a:stretch>
        </p:blipFill>
        <p:spPr bwMode="auto">
          <a:xfrm>
            <a:off x="8299450" y="6225108"/>
            <a:ext cx="844550" cy="632892"/>
          </a:xfrm>
          <a:prstGeom prst="rect">
            <a:avLst/>
          </a:prstGeom>
          <a:noFill/>
          <a:ln w="9525">
            <a:noFill/>
            <a:miter lim="800000"/>
            <a:headEnd/>
            <a:tailEnd/>
          </a:ln>
        </p:spPr>
      </p:pic>
      <p:pic>
        <p:nvPicPr>
          <p:cNvPr id="67592" name="Picture 9" descr="oinbpere.jpg"/>
          <p:cNvPicPr>
            <a:picLocks noChangeAspect="1"/>
          </p:cNvPicPr>
          <p:nvPr/>
        </p:nvPicPr>
        <p:blipFill>
          <a:blip r:embed="rId7"/>
          <a:srcRect/>
          <a:stretch>
            <a:fillRect/>
          </a:stretch>
        </p:blipFill>
        <p:spPr bwMode="auto">
          <a:xfrm>
            <a:off x="8498728" y="1628994"/>
            <a:ext cx="645272" cy="962181"/>
          </a:xfrm>
          <a:prstGeom prst="rect">
            <a:avLst/>
          </a:prstGeom>
          <a:noFill/>
          <a:ln w="9525">
            <a:noFill/>
            <a:miter lim="800000"/>
            <a:headEnd/>
            <a:tailEnd/>
          </a:ln>
        </p:spPr>
      </p:pic>
      <p:sp>
        <p:nvSpPr>
          <p:cNvPr id="67593" name="TextBox 10"/>
          <p:cNvSpPr txBox="1">
            <a:spLocks noChangeArrowheads="1"/>
          </p:cNvSpPr>
          <p:nvPr/>
        </p:nvSpPr>
        <p:spPr bwMode="auto">
          <a:xfrm>
            <a:off x="0" y="978629"/>
            <a:ext cx="2854712" cy="1200329"/>
          </a:xfrm>
          <a:prstGeom prst="rect">
            <a:avLst/>
          </a:prstGeom>
          <a:noFill/>
          <a:ln w="9525">
            <a:noFill/>
            <a:miter lim="800000"/>
            <a:headEnd/>
            <a:tailEnd/>
          </a:ln>
        </p:spPr>
        <p:txBody>
          <a:bodyPr wrap="square">
            <a:prstTxWarp prst="textNoShape">
              <a:avLst/>
            </a:prstTxWarp>
            <a:spAutoFit/>
          </a:bodyPr>
          <a:lstStyle/>
          <a:p>
            <a:r>
              <a:rPr lang="en-US" b="1" dirty="0" smtClean="0"/>
              <a:t>France T3, R7, T8</a:t>
            </a:r>
          </a:p>
          <a:p>
            <a:r>
              <a:rPr lang="en-US" dirty="0" smtClean="0"/>
              <a:t>……………..  from the </a:t>
            </a:r>
            <a:r>
              <a:rPr lang="en-US" dirty="0" err="1" smtClean="0"/>
              <a:t>Belgae</a:t>
            </a:r>
            <a:r>
              <a:rPr lang="en-US" dirty="0" smtClean="0"/>
              <a:t> </a:t>
            </a:r>
          </a:p>
          <a:p>
            <a:r>
              <a:rPr lang="en-US" dirty="0" smtClean="0"/>
              <a:t>……………... </a:t>
            </a:r>
            <a:r>
              <a:rPr lang="en-US" dirty="0"/>
              <a:t>from Chartres,</a:t>
            </a:r>
            <a:r>
              <a:rPr lang="en-US" dirty="0" smtClean="0"/>
              <a:t> </a:t>
            </a:r>
          </a:p>
          <a:p>
            <a:r>
              <a:rPr lang="en-US" dirty="0" smtClean="0"/>
              <a:t>…………….. </a:t>
            </a:r>
            <a:r>
              <a:rPr lang="en-US" dirty="0"/>
              <a:t>from </a:t>
            </a:r>
            <a:r>
              <a:rPr lang="en-US" dirty="0" smtClean="0"/>
              <a:t>Metz</a:t>
            </a:r>
          </a:p>
        </p:txBody>
      </p:sp>
      <p:sp>
        <p:nvSpPr>
          <p:cNvPr id="67594" name="TextBox 11"/>
          <p:cNvSpPr txBox="1">
            <a:spLocks noChangeArrowheads="1"/>
          </p:cNvSpPr>
          <p:nvPr/>
        </p:nvSpPr>
        <p:spPr bwMode="auto">
          <a:xfrm>
            <a:off x="774095" y="5348647"/>
            <a:ext cx="1456267" cy="646331"/>
          </a:xfrm>
          <a:prstGeom prst="rect">
            <a:avLst/>
          </a:prstGeom>
          <a:noFill/>
          <a:ln w="9525">
            <a:noFill/>
            <a:miter lim="800000"/>
            <a:headEnd/>
            <a:tailEnd/>
          </a:ln>
        </p:spPr>
        <p:txBody>
          <a:bodyPr wrap="square">
            <a:prstTxWarp prst="textNoShape">
              <a:avLst/>
            </a:prstTxWarp>
            <a:spAutoFit/>
          </a:bodyPr>
          <a:lstStyle/>
          <a:p>
            <a:r>
              <a:rPr lang="en-US" b="1" dirty="0" smtClean="0"/>
              <a:t>Spain  T2</a:t>
            </a:r>
          </a:p>
          <a:p>
            <a:r>
              <a:rPr lang="en-US" dirty="0" smtClean="0"/>
              <a:t>…………….</a:t>
            </a:r>
          </a:p>
        </p:txBody>
      </p:sp>
      <p:sp>
        <p:nvSpPr>
          <p:cNvPr id="67595" name="TextBox 12"/>
          <p:cNvSpPr txBox="1">
            <a:spLocks noChangeArrowheads="1"/>
          </p:cNvSpPr>
          <p:nvPr/>
        </p:nvSpPr>
        <p:spPr bwMode="auto">
          <a:xfrm>
            <a:off x="1744" y="6150114"/>
            <a:ext cx="8125647" cy="707886"/>
          </a:xfrm>
          <a:prstGeom prst="rect">
            <a:avLst/>
          </a:prstGeom>
          <a:noFill/>
          <a:ln w="9525">
            <a:noFill/>
            <a:miter lim="800000"/>
            <a:headEnd/>
            <a:tailEnd/>
          </a:ln>
        </p:spPr>
        <p:txBody>
          <a:bodyPr wrap="square">
            <a:prstTxWarp prst="textNoShape">
              <a:avLst/>
            </a:prstTxWarp>
            <a:spAutoFit/>
          </a:bodyPr>
          <a:lstStyle/>
          <a:p>
            <a:r>
              <a:rPr lang="en-US" sz="2000" b="1" dirty="0" smtClean="0">
                <a:ea typeface="ＭＳ Ｐゴシック" pitchFamily="-112" charset="-128"/>
                <a:cs typeface="ＭＳ Ｐゴシック" pitchFamily="-112" charset="-128"/>
              </a:rPr>
              <a:t>R10 </a:t>
            </a:r>
            <a:r>
              <a:rPr lang="en-US" sz="2000" dirty="0" smtClean="0">
                <a:ea typeface="ＭＳ Ｐゴシック" pitchFamily="-112" charset="-128"/>
                <a:cs typeface="ＭＳ Ｐゴシック" pitchFamily="-112" charset="-128"/>
              </a:rPr>
              <a:t>(above right) was dedicated by ……………………….  to </a:t>
            </a:r>
            <a:r>
              <a:rPr lang="en-US" sz="2000" dirty="0">
                <a:ea typeface="ＭＳ Ｐゴシック" pitchFamily="-112" charset="-128"/>
                <a:cs typeface="ＭＳ Ｐゴシック" pitchFamily="-112" charset="-128"/>
              </a:rPr>
              <a:t>goddesses who originated</a:t>
            </a:r>
            <a:r>
              <a:rPr lang="en-US" sz="2000" dirty="0" smtClean="0">
                <a:ea typeface="ＭＳ Ｐゴシック" pitchFamily="-112" charset="-128"/>
                <a:cs typeface="ＭＳ Ｐゴシック" pitchFamily="-112" charset="-128"/>
              </a:rPr>
              <a:t> in </a:t>
            </a:r>
            <a:r>
              <a:rPr lang="en-US" sz="2000" dirty="0">
                <a:ea typeface="ＭＳ Ｐゴシック" pitchFamily="-112" charset="-128"/>
                <a:cs typeface="ＭＳ Ｐゴシック" pitchFamily="-112" charset="-128"/>
              </a:rPr>
              <a:t>the Danube basin: anywhere from Germany to the Black Sea …..</a:t>
            </a:r>
            <a:endParaRPr lang="en-US" sz="2000" dirty="0"/>
          </a:p>
        </p:txBody>
      </p:sp>
      <p:sp>
        <p:nvSpPr>
          <p:cNvPr id="12" name="TextBox 11"/>
          <p:cNvSpPr txBox="1"/>
          <p:nvPr/>
        </p:nvSpPr>
        <p:spPr>
          <a:xfrm>
            <a:off x="6972300" y="982663"/>
            <a:ext cx="2171700" cy="646331"/>
          </a:xfrm>
          <a:prstGeom prst="rect">
            <a:avLst/>
          </a:prstGeom>
          <a:noFill/>
        </p:spPr>
        <p:txBody>
          <a:bodyPr wrap="square" rtlCol="0">
            <a:spAutoFit/>
          </a:bodyPr>
          <a:lstStyle/>
          <a:p>
            <a:pPr algn="r"/>
            <a:r>
              <a:rPr lang="en-US" dirty="0" smtClean="0"/>
              <a:t> </a:t>
            </a:r>
            <a:r>
              <a:rPr lang="en-US" b="1" dirty="0" smtClean="0"/>
              <a:t>Germany R3</a:t>
            </a:r>
          </a:p>
          <a:p>
            <a:pPr algn="r"/>
            <a:r>
              <a:rPr lang="en-US" dirty="0" smtClean="0"/>
              <a:t>………………. from Trier</a:t>
            </a:r>
            <a:endParaRPr lang="en-US" dirty="0"/>
          </a:p>
        </p:txBody>
      </p:sp>
      <p:sp>
        <p:nvSpPr>
          <p:cNvPr id="13" name="TextBox 12"/>
          <p:cNvSpPr txBox="1"/>
          <p:nvPr/>
        </p:nvSpPr>
        <p:spPr>
          <a:xfrm>
            <a:off x="7947781" y="5410202"/>
            <a:ext cx="1196219" cy="646331"/>
          </a:xfrm>
          <a:prstGeom prst="rect">
            <a:avLst/>
          </a:prstGeom>
          <a:noFill/>
        </p:spPr>
        <p:txBody>
          <a:bodyPr wrap="square" rtlCol="0">
            <a:spAutoFit/>
          </a:bodyPr>
          <a:lstStyle/>
          <a:p>
            <a:pPr algn="r"/>
            <a:r>
              <a:rPr lang="en-US" b="1" dirty="0" smtClean="0"/>
              <a:t>Greece  T4</a:t>
            </a:r>
          </a:p>
          <a:p>
            <a:pPr algn="r"/>
            <a:r>
              <a:rPr lang="en-US" dirty="0" smtClean="0"/>
              <a:t>……………….</a:t>
            </a:r>
            <a:endParaRPr lang="en-US" dirty="0"/>
          </a:p>
        </p:txBody>
      </p:sp>
      <p:pic>
        <p:nvPicPr>
          <p:cNvPr id="15" name="Picture 14" descr="bathsulinus.jpg"/>
          <p:cNvPicPr>
            <a:picLocks noChangeAspect="1"/>
          </p:cNvPicPr>
          <p:nvPr/>
        </p:nvPicPr>
        <p:blipFill>
          <a:blip r:embed="rId8"/>
          <a:stretch>
            <a:fillRect/>
          </a:stretch>
        </p:blipFill>
        <p:spPr>
          <a:xfrm>
            <a:off x="8346328" y="3471603"/>
            <a:ext cx="797672" cy="959699"/>
          </a:xfrm>
          <a:prstGeom prst="rect">
            <a:avLst/>
          </a:prstGeom>
        </p:spPr>
      </p:pic>
      <p:sp>
        <p:nvSpPr>
          <p:cNvPr id="17" name="TextBox 16"/>
          <p:cNvSpPr txBox="1"/>
          <p:nvPr/>
        </p:nvSpPr>
        <p:spPr>
          <a:xfrm>
            <a:off x="7761786" y="2557462"/>
            <a:ext cx="1378173" cy="1200329"/>
          </a:xfrm>
          <a:prstGeom prst="rect">
            <a:avLst/>
          </a:prstGeom>
          <a:noFill/>
        </p:spPr>
        <p:txBody>
          <a:bodyPr wrap="square" rtlCol="0">
            <a:spAutoFit/>
          </a:bodyPr>
          <a:lstStyle/>
          <a:p>
            <a:r>
              <a:rPr lang="en-US" dirty="0" smtClean="0"/>
              <a:t>Name of Goddesses</a:t>
            </a:r>
          </a:p>
          <a:p>
            <a:r>
              <a:rPr lang="en-US" dirty="0"/>
              <a:t>………………</a:t>
            </a:r>
          </a:p>
          <a:p>
            <a:r>
              <a:rPr lang="en-US" dirty="0" smtClean="0"/>
              <a:t> </a:t>
            </a:r>
            <a:r>
              <a:rPr lang="en-US" b="1" dirty="0" smtClean="0"/>
              <a:t>R10</a:t>
            </a:r>
            <a:endParaRPr lang="en-US" b="1" dirty="0"/>
          </a:p>
        </p:txBody>
      </p:sp>
      <p:sp>
        <p:nvSpPr>
          <p:cNvPr id="25" name="TextBox 24"/>
          <p:cNvSpPr txBox="1"/>
          <p:nvPr/>
        </p:nvSpPr>
        <p:spPr>
          <a:xfrm>
            <a:off x="7866980" y="4486872"/>
            <a:ext cx="1277020" cy="861774"/>
          </a:xfrm>
          <a:prstGeom prst="rect">
            <a:avLst/>
          </a:prstGeom>
          <a:noFill/>
        </p:spPr>
        <p:txBody>
          <a:bodyPr wrap="square" rtlCol="0">
            <a:spAutoFit/>
          </a:bodyPr>
          <a:lstStyle/>
          <a:p>
            <a:r>
              <a:rPr lang="en-US" b="1" dirty="0" smtClean="0"/>
              <a:t>Syria</a:t>
            </a:r>
          </a:p>
          <a:p>
            <a:r>
              <a:rPr lang="en-US" sz="1600" dirty="0" smtClean="0"/>
              <a:t>man in coffin </a:t>
            </a:r>
            <a:r>
              <a:rPr lang="en-US" sz="1600" i="1" dirty="0" smtClean="0"/>
              <a:t>(no name) </a:t>
            </a:r>
          </a:p>
        </p:txBody>
      </p:sp>
      <p:pic>
        <p:nvPicPr>
          <p:cNvPr id="27" name="Picture 26" descr="ADBathmaperasedRnEmpmints.jpg"/>
          <p:cNvPicPr>
            <a:picLocks noChangeAspect="1"/>
          </p:cNvPicPr>
          <p:nvPr/>
        </p:nvPicPr>
        <p:blipFill>
          <a:blip r:embed="rId9"/>
          <a:stretch>
            <a:fillRect/>
          </a:stretch>
        </p:blipFill>
        <p:spPr>
          <a:xfrm>
            <a:off x="2035421" y="1870186"/>
            <a:ext cx="5831559" cy="4162535"/>
          </a:xfrm>
          <a:prstGeom prst="rect">
            <a:avLst/>
          </a:prstGeom>
        </p:spPr>
      </p:pic>
      <p:cxnSp>
        <p:nvCxnSpPr>
          <p:cNvPr id="28" name="Straight Arrow Connector 27"/>
          <p:cNvCxnSpPr/>
          <p:nvPr/>
        </p:nvCxnSpPr>
        <p:spPr>
          <a:xfrm flipV="1">
            <a:off x="3856756" y="1879251"/>
            <a:ext cx="4641972" cy="1546610"/>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29" name="Straight Arrow Connector 28"/>
          <p:cNvCxnSpPr/>
          <p:nvPr/>
        </p:nvCxnSpPr>
        <p:spPr>
          <a:xfrm>
            <a:off x="5504873" y="3789312"/>
            <a:ext cx="2871397" cy="0"/>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30" name="Straight Arrow Connector 29"/>
          <p:cNvCxnSpPr/>
          <p:nvPr/>
        </p:nvCxnSpPr>
        <p:spPr>
          <a:xfrm rot="10800000">
            <a:off x="6724964" y="4451050"/>
            <a:ext cx="1621364" cy="497489"/>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31" name="Straight Arrow Connector 30"/>
          <p:cNvCxnSpPr/>
          <p:nvPr/>
        </p:nvCxnSpPr>
        <p:spPr>
          <a:xfrm>
            <a:off x="4951201" y="4269161"/>
            <a:ext cx="3348249" cy="2129220"/>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32" name="Straight Arrow Connector 31"/>
          <p:cNvCxnSpPr/>
          <p:nvPr/>
        </p:nvCxnSpPr>
        <p:spPr>
          <a:xfrm flipV="1">
            <a:off x="742064" y="4301520"/>
            <a:ext cx="2244786" cy="967949"/>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33" name="Straight Arrow Connector 32"/>
          <p:cNvCxnSpPr/>
          <p:nvPr/>
        </p:nvCxnSpPr>
        <p:spPr>
          <a:xfrm flipV="1">
            <a:off x="775180" y="3385572"/>
            <a:ext cx="2913868" cy="800574"/>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34" name="Straight Arrow Connector 33"/>
          <p:cNvCxnSpPr/>
          <p:nvPr/>
        </p:nvCxnSpPr>
        <p:spPr>
          <a:xfrm>
            <a:off x="589664" y="3425861"/>
            <a:ext cx="2857479" cy="1588"/>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35" name="Straight Arrow Connector 34"/>
          <p:cNvCxnSpPr/>
          <p:nvPr/>
        </p:nvCxnSpPr>
        <p:spPr>
          <a:xfrm>
            <a:off x="514583" y="2417780"/>
            <a:ext cx="2624667" cy="896315"/>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062189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5" name="TextBox 3"/>
          <p:cNvSpPr txBox="1">
            <a:spLocks noChangeArrowheads="1"/>
          </p:cNvSpPr>
          <p:nvPr/>
        </p:nvSpPr>
        <p:spPr bwMode="auto">
          <a:xfrm>
            <a:off x="0" y="0"/>
            <a:ext cx="9144000" cy="6858000"/>
          </a:xfrm>
          <a:prstGeom prst="rect">
            <a:avLst/>
          </a:prstGeom>
          <a:noFill/>
          <a:ln w="9525">
            <a:noFill/>
            <a:miter lim="800000"/>
            <a:headEnd/>
            <a:tailEnd/>
          </a:ln>
        </p:spPr>
        <p:txBody>
          <a:bodyPr>
            <a:prstTxWarp prst="textNoShape">
              <a:avLst/>
            </a:prstTxWarp>
            <a:spAutoFit/>
          </a:bodyPr>
          <a:lstStyle/>
          <a:p>
            <a:pPr fontAlgn="auto">
              <a:spcBef>
                <a:spcPts val="0"/>
              </a:spcBef>
              <a:spcAft>
                <a:spcPts val="0"/>
              </a:spcAft>
              <a:defRPr/>
            </a:pPr>
            <a:r>
              <a:rPr lang="en-US" sz="1400" b="1" u="sng" dirty="0">
                <a:latin typeface="Times" pitchFamily="-107" charset="0"/>
                <a:ea typeface="+mn-ea"/>
                <a:cs typeface="+mn-cs"/>
              </a:rPr>
              <a:t>Information which can be obtained from </a:t>
            </a:r>
            <a:r>
              <a:rPr lang="en-US" sz="1400" b="1" u="sng" dirty="0" err="1">
                <a:latin typeface="Times" pitchFamily="-107" charset="0"/>
                <a:ea typeface="+mn-ea"/>
                <a:cs typeface="+mn-cs"/>
              </a:rPr>
              <a:t>analysing</a:t>
            </a:r>
            <a:r>
              <a:rPr lang="en-US" sz="1400" b="1" u="sng" dirty="0">
                <a:latin typeface="Times" pitchFamily="-107" charset="0"/>
                <a:ea typeface="+mn-ea"/>
                <a:cs typeface="+mn-cs"/>
              </a:rPr>
              <a:t> the inscriptions</a:t>
            </a:r>
            <a:r>
              <a:rPr lang="en-US" sz="900" i="1" dirty="0">
                <a:latin typeface="Times" pitchFamily="-107" charset="0"/>
                <a:ea typeface="+mn-ea"/>
                <a:cs typeface="+mn-cs"/>
              </a:rPr>
              <a:t>     </a:t>
            </a:r>
          </a:p>
          <a:p>
            <a:pPr fontAlgn="auto">
              <a:spcBef>
                <a:spcPts val="0"/>
              </a:spcBef>
              <a:spcAft>
                <a:spcPts val="0"/>
              </a:spcAft>
              <a:defRPr/>
            </a:pPr>
            <a:r>
              <a:rPr lang="en-US" sz="900" i="1" dirty="0">
                <a:latin typeface="Times" pitchFamily="-107" charset="0"/>
                <a:ea typeface="+mn-ea"/>
                <a:cs typeface="+mn-cs"/>
              </a:rPr>
              <a:t>         </a:t>
            </a:r>
            <a:r>
              <a:rPr lang="en-US" sz="300" i="1" dirty="0">
                <a:latin typeface="Times" pitchFamily="-107" charset="0"/>
                <a:ea typeface="+mn-ea"/>
                <a:cs typeface="+mn-cs"/>
              </a:rPr>
              <a:t> </a:t>
            </a:r>
            <a:r>
              <a:rPr lang="en-US" sz="900" i="1" dirty="0">
                <a:latin typeface="Times" pitchFamily="-107" charset="0"/>
                <a:ea typeface="+mn-ea"/>
                <a:cs typeface="+mn-cs"/>
              </a:rPr>
              <a:t>                                  </a:t>
            </a:r>
            <a:endParaRPr lang="en-US" sz="1100" b="1" dirty="0">
              <a:latin typeface="Times" pitchFamily="-107" charset="0"/>
              <a:ea typeface="+mn-ea"/>
              <a:cs typeface="+mn-cs"/>
            </a:endParaRPr>
          </a:p>
          <a:p>
            <a:pPr marL="228600" indent="-228600" fontAlgn="auto">
              <a:spcBef>
                <a:spcPts val="0"/>
              </a:spcBef>
              <a:spcAft>
                <a:spcPts val="0"/>
              </a:spcAft>
              <a:buFontTx/>
              <a:buAutoNum type="arabicPeriod"/>
              <a:defRPr/>
            </a:pPr>
            <a:r>
              <a:rPr lang="en-US" sz="1000" b="1" dirty="0">
                <a:latin typeface="Times" pitchFamily="-107" charset="0"/>
                <a:ea typeface="+mn-ea"/>
                <a:cs typeface="+mn-cs"/>
              </a:rPr>
              <a:t>Slaves </a:t>
            </a:r>
            <a:r>
              <a:rPr lang="en-US" sz="1000" i="1" dirty="0">
                <a:latin typeface="Times" pitchFamily="-107" charset="0"/>
                <a:ea typeface="+mn-ea"/>
                <a:cs typeface="+mn-cs"/>
              </a:rPr>
              <a:t>None left inscribed stones, not surprisingly.  However, all the freedmen and freedwomen discussed in q.2 started life as slaves.  They were valued enough by their masters to be granted their freedom.  Little </a:t>
            </a:r>
            <a:r>
              <a:rPr lang="en-US" sz="1000" i="1" dirty="0" err="1">
                <a:latin typeface="Times" pitchFamily="-107" charset="0"/>
                <a:ea typeface="+mn-ea"/>
                <a:cs typeface="+mn-cs"/>
              </a:rPr>
              <a:t>Mercatilla</a:t>
            </a:r>
            <a:r>
              <a:rPr lang="en-US" sz="1000" i="1" dirty="0">
                <a:latin typeface="Times" pitchFamily="-107" charset="0"/>
                <a:ea typeface="+mn-ea"/>
                <a:cs typeface="+mn-cs"/>
              </a:rPr>
              <a:t> (T7) was only one year old when she died: presumably she had been born as the child of one of her master’s slaves and her master decided to adopt her.  We do not know if he freed and married her mother, which is what happened to </a:t>
            </a:r>
            <a:r>
              <a:rPr lang="en-US" sz="1000" i="1" dirty="0" err="1">
                <a:latin typeface="Times" pitchFamily="-107" charset="0"/>
                <a:ea typeface="+mn-ea"/>
                <a:cs typeface="+mn-cs"/>
              </a:rPr>
              <a:t>Calpurnia</a:t>
            </a:r>
            <a:r>
              <a:rPr lang="en-US" sz="1000" i="1" dirty="0">
                <a:latin typeface="Times" pitchFamily="-107" charset="0"/>
                <a:ea typeface="+mn-ea"/>
                <a:cs typeface="+mn-cs"/>
              </a:rPr>
              <a:t> </a:t>
            </a:r>
            <a:r>
              <a:rPr lang="en-US" sz="1000" i="1" dirty="0" err="1">
                <a:latin typeface="Times" pitchFamily="-107" charset="0"/>
                <a:ea typeface="+mn-ea"/>
                <a:cs typeface="+mn-cs"/>
              </a:rPr>
              <a:t>Trifosa</a:t>
            </a:r>
            <a:r>
              <a:rPr lang="en-US" sz="1000" i="1" dirty="0">
                <a:latin typeface="Times" pitchFamily="-107" charset="0"/>
                <a:ea typeface="+mn-ea"/>
                <a:cs typeface="+mn-cs"/>
              </a:rPr>
              <a:t> (T11).  If a master wanted to marry one of his slaves he had to free her first.  </a:t>
            </a:r>
            <a:r>
              <a:rPr lang="en-US" sz="1000" b="1" dirty="0">
                <a:latin typeface="Times" pitchFamily="-107" charset="0"/>
                <a:ea typeface="+mn-ea"/>
                <a:cs typeface="+mn-cs"/>
              </a:rPr>
              <a:t> </a:t>
            </a:r>
          </a:p>
          <a:p>
            <a:pPr marL="228600" indent="-228600" fontAlgn="auto">
              <a:spcBef>
                <a:spcPts val="0"/>
              </a:spcBef>
              <a:spcAft>
                <a:spcPts val="0"/>
              </a:spcAft>
              <a:buFontTx/>
              <a:buAutoNum type="arabicPeriod" startAt="2"/>
              <a:defRPr/>
            </a:pPr>
            <a:r>
              <a:rPr lang="en-US" sz="1000" b="1" dirty="0">
                <a:latin typeface="Times" pitchFamily="-107" charset="0"/>
                <a:ea typeface="+mn-ea"/>
                <a:cs typeface="+mn-cs"/>
              </a:rPr>
              <a:t>Freedmen and Freedwomen       Stones R6, R4, R5, T11, T7  </a:t>
            </a:r>
            <a:r>
              <a:rPr lang="en-US" sz="1000" i="1" dirty="0">
                <a:latin typeface="Times" pitchFamily="-107" charset="0"/>
                <a:ea typeface="+mn-ea"/>
                <a:cs typeface="+mn-cs"/>
              </a:rPr>
              <a:t>See q.1 for T7 and T11.  R4 and R5 were erected by two freedmen belonging to the same centurion.  This</a:t>
            </a:r>
            <a:r>
              <a:rPr lang="en-US" sz="1000" i="1" dirty="0" smtClean="0">
                <a:latin typeface="Times" pitchFamily="-107" charset="0"/>
                <a:ea typeface="+mn-ea"/>
                <a:cs typeface="+mn-cs"/>
              </a:rPr>
              <a:t> shows that </a:t>
            </a:r>
            <a:r>
              <a:rPr lang="en-US" sz="1000" i="1" dirty="0">
                <a:latin typeface="Times" pitchFamily="-107" charset="0"/>
                <a:ea typeface="+mn-ea"/>
                <a:cs typeface="+mn-cs"/>
              </a:rPr>
              <a:t>centurions</a:t>
            </a:r>
            <a:r>
              <a:rPr lang="en-US" sz="1000" i="1" dirty="0" smtClean="0">
                <a:latin typeface="Times" pitchFamily="-107" charset="0"/>
                <a:ea typeface="+mn-ea"/>
                <a:cs typeface="+mn-cs"/>
              </a:rPr>
              <a:t> had their </a:t>
            </a:r>
            <a:r>
              <a:rPr lang="en-US" sz="1000" i="1" dirty="0">
                <a:latin typeface="Times" pitchFamily="-107" charset="0"/>
                <a:ea typeface="+mn-ea"/>
                <a:cs typeface="+mn-cs"/>
              </a:rPr>
              <a:t>household with them </a:t>
            </a:r>
            <a:r>
              <a:rPr lang="en-US" sz="1000" i="1" dirty="0" smtClean="0">
                <a:latin typeface="Times" pitchFamily="-107" charset="0"/>
                <a:ea typeface="+mn-ea"/>
                <a:cs typeface="+mn-cs"/>
              </a:rPr>
              <a:t>and </a:t>
            </a:r>
            <a:r>
              <a:rPr lang="en-US" sz="1000" i="1" dirty="0">
                <a:latin typeface="Times" pitchFamily="-107" charset="0"/>
                <a:ea typeface="+mn-ea"/>
                <a:cs typeface="+mn-cs"/>
              </a:rPr>
              <a:t>could be rich enough to own several slaves and/or freedmen.  When a slave was freed his former master would make sure that he had enough money to support himself and the slave would become a ‘client’ who was dependent in various ways.  Some freedmen could become</a:t>
            </a:r>
            <a:r>
              <a:rPr lang="en-US" sz="1000" i="1" dirty="0" smtClean="0">
                <a:latin typeface="Times" pitchFamily="-107" charset="0"/>
                <a:ea typeface="+mn-ea"/>
                <a:cs typeface="+mn-cs"/>
              </a:rPr>
              <a:t> </a:t>
            </a:r>
            <a:r>
              <a:rPr lang="en-US" sz="1000" i="1" dirty="0" smtClean="0">
                <a:latin typeface="Times" pitchFamily="-107" charset="0"/>
              </a:rPr>
              <a:t>very</a:t>
            </a:r>
            <a:r>
              <a:rPr lang="en-US" sz="1000" i="1" dirty="0" smtClean="0">
                <a:latin typeface="Times" pitchFamily="-107" charset="0"/>
                <a:ea typeface="+mn-ea"/>
                <a:cs typeface="+mn-cs"/>
              </a:rPr>
              <a:t> </a:t>
            </a:r>
            <a:r>
              <a:rPr lang="en-US" sz="1000" i="1" dirty="0">
                <a:latin typeface="Times" pitchFamily="-107" charset="0"/>
                <a:ea typeface="+mn-ea"/>
                <a:cs typeface="+mn-cs"/>
              </a:rPr>
              <a:t>rich.  It is interesting to speculate why the two freedmen felt the need to thank the goddess </a:t>
            </a:r>
            <a:r>
              <a:rPr lang="en-US" sz="1000" i="1" dirty="0" err="1">
                <a:latin typeface="Times" pitchFamily="-107" charset="0"/>
                <a:ea typeface="+mn-ea"/>
                <a:cs typeface="+mn-cs"/>
              </a:rPr>
              <a:t>Sulis</a:t>
            </a:r>
            <a:r>
              <a:rPr lang="en-US" sz="1000" i="1" dirty="0">
                <a:latin typeface="Times" pitchFamily="-107" charset="0"/>
                <a:ea typeface="+mn-ea"/>
                <a:cs typeface="+mn-cs"/>
              </a:rPr>
              <a:t> for protecting their former master.  Some historians</a:t>
            </a:r>
            <a:r>
              <a:rPr lang="en-US" sz="1000" i="1" dirty="0" smtClean="0">
                <a:latin typeface="Times" pitchFamily="-107" charset="0"/>
                <a:ea typeface="+mn-ea"/>
                <a:cs typeface="+mn-cs"/>
              </a:rPr>
              <a:t> suggest that the </a:t>
            </a:r>
            <a:r>
              <a:rPr lang="en-US" sz="1000" i="1" dirty="0">
                <a:latin typeface="Times" pitchFamily="-107" charset="0"/>
                <a:ea typeface="+mn-ea"/>
                <a:cs typeface="+mn-cs"/>
              </a:rPr>
              <a:t>two slaves were freed to celebrate the visit of the Emperor Hadrian to Britain in 122 A.D.  The stonemason appears to have made a mistake in giving three names to </a:t>
            </a:r>
            <a:r>
              <a:rPr lang="en-US" sz="1000" i="1" dirty="0" err="1">
                <a:latin typeface="Times" pitchFamily="-107" charset="0"/>
                <a:ea typeface="+mn-ea"/>
                <a:cs typeface="+mn-cs"/>
              </a:rPr>
              <a:t>Aufidius</a:t>
            </a:r>
            <a:r>
              <a:rPr lang="en-US" sz="1000" i="1" dirty="0">
                <a:latin typeface="Times" pitchFamily="-107" charset="0"/>
                <a:ea typeface="+mn-ea"/>
                <a:cs typeface="+mn-cs"/>
              </a:rPr>
              <a:t> </a:t>
            </a:r>
            <a:r>
              <a:rPr lang="en-US" sz="1000" i="1" dirty="0" err="1">
                <a:latin typeface="Times" pitchFamily="-107" charset="0"/>
                <a:ea typeface="+mn-ea"/>
                <a:cs typeface="+mn-cs"/>
              </a:rPr>
              <a:t>Lemnus</a:t>
            </a:r>
            <a:r>
              <a:rPr lang="en-US" sz="1000" i="1" dirty="0">
                <a:latin typeface="Times" pitchFamily="-107" charset="0"/>
                <a:ea typeface="+mn-ea"/>
                <a:cs typeface="+mn-cs"/>
              </a:rPr>
              <a:t> : the first name Marcus must belong to his former master, not to the freedman because having three names was the status symbol of being a Roman citizen!  R6 is an altar dedicated to Diana, the goddess of hunting. </a:t>
            </a:r>
            <a:r>
              <a:rPr lang="en-US" sz="1000" i="1" dirty="0" smtClean="0">
                <a:latin typeface="Times" pitchFamily="-107" charset="0"/>
                <a:ea typeface="+mn-ea"/>
                <a:cs typeface="+mn-cs"/>
              </a:rPr>
              <a:t> Did the </a:t>
            </a:r>
            <a:r>
              <a:rPr lang="en-US" sz="1000" i="1" dirty="0">
                <a:latin typeface="Times" pitchFamily="-107" charset="0"/>
                <a:ea typeface="+mn-ea"/>
                <a:cs typeface="+mn-cs"/>
              </a:rPr>
              <a:t>freedman </a:t>
            </a:r>
            <a:r>
              <a:rPr lang="en-US" sz="1000" i="1" dirty="0" err="1">
                <a:latin typeface="Times" pitchFamily="-107" charset="0"/>
                <a:ea typeface="+mn-ea"/>
                <a:cs typeface="+mn-cs"/>
              </a:rPr>
              <a:t>Vettius</a:t>
            </a:r>
            <a:r>
              <a:rPr lang="en-US" sz="1000" i="1" dirty="0">
                <a:latin typeface="Times" pitchFamily="-107" charset="0"/>
                <a:ea typeface="+mn-ea"/>
                <a:cs typeface="+mn-cs"/>
              </a:rPr>
              <a:t> </a:t>
            </a:r>
            <a:r>
              <a:rPr lang="en-US" sz="1000" i="1" dirty="0" err="1">
                <a:latin typeface="Times" pitchFamily="-107" charset="0"/>
                <a:ea typeface="+mn-ea"/>
                <a:cs typeface="+mn-cs"/>
              </a:rPr>
              <a:t>Benignus</a:t>
            </a:r>
            <a:r>
              <a:rPr lang="en-US" sz="1000" i="1" dirty="0">
                <a:latin typeface="Times" pitchFamily="-107" charset="0"/>
                <a:ea typeface="+mn-ea"/>
                <a:cs typeface="+mn-cs"/>
              </a:rPr>
              <a:t> </a:t>
            </a:r>
            <a:r>
              <a:rPr lang="en-US" sz="1000" i="1" dirty="0" smtClean="0">
                <a:latin typeface="Times" pitchFamily="-107" charset="0"/>
                <a:ea typeface="+mn-ea"/>
                <a:cs typeface="+mn-cs"/>
              </a:rPr>
              <a:t>enjoy </a:t>
            </a:r>
            <a:r>
              <a:rPr lang="en-US" sz="1000" i="1" dirty="0">
                <a:latin typeface="Times" pitchFamily="-107" charset="0"/>
                <a:ea typeface="+mn-ea"/>
                <a:cs typeface="+mn-cs"/>
              </a:rPr>
              <a:t>hunting as a sport, or</a:t>
            </a:r>
            <a:r>
              <a:rPr lang="en-US" sz="1000" i="1" dirty="0" smtClean="0">
                <a:latin typeface="Times" pitchFamily="-107" charset="0"/>
                <a:ea typeface="+mn-ea"/>
                <a:cs typeface="+mn-cs"/>
              </a:rPr>
              <a:t> did he have a business </a:t>
            </a:r>
            <a:r>
              <a:rPr lang="en-US" sz="1000" i="1" dirty="0">
                <a:latin typeface="Times" pitchFamily="-107" charset="0"/>
                <a:ea typeface="+mn-ea"/>
                <a:cs typeface="+mn-cs"/>
              </a:rPr>
              <a:t>to do with hunting?</a:t>
            </a:r>
            <a:endParaRPr lang="en-US" sz="1000" b="1" dirty="0">
              <a:latin typeface="Times" pitchFamily="-107" charset="0"/>
              <a:ea typeface="+mn-ea"/>
              <a:cs typeface="+mn-cs"/>
            </a:endParaRPr>
          </a:p>
          <a:p>
            <a:pPr marL="228600" indent="-228600" fontAlgn="auto">
              <a:spcBef>
                <a:spcPts val="0"/>
              </a:spcBef>
              <a:spcAft>
                <a:spcPts val="0"/>
              </a:spcAft>
              <a:buFontTx/>
              <a:buAutoNum type="arabicPeriod" startAt="3"/>
              <a:defRPr/>
            </a:pPr>
            <a:r>
              <a:rPr lang="en-US" sz="1000" b="1" dirty="0">
                <a:latin typeface="Times" pitchFamily="-107" charset="0"/>
                <a:ea typeface="+mn-ea"/>
                <a:cs typeface="+mn-cs"/>
              </a:rPr>
              <a:t>Imperial freedmen        Stone P5  </a:t>
            </a:r>
            <a:r>
              <a:rPr lang="en-US" sz="1000" i="1" dirty="0">
                <a:latin typeface="Times" pitchFamily="-107" charset="0"/>
                <a:ea typeface="+mn-ea"/>
                <a:cs typeface="+mn-cs"/>
              </a:rPr>
              <a:t>shows that </a:t>
            </a:r>
            <a:r>
              <a:rPr lang="en-US" sz="1000" i="1" dirty="0" err="1">
                <a:latin typeface="Times" pitchFamily="-107" charset="0"/>
                <a:ea typeface="+mn-ea"/>
                <a:cs typeface="+mn-cs"/>
              </a:rPr>
              <a:t>Naevius</a:t>
            </a:r>
            <a:r>
              <a:rPr lang="en-US" sz="1000" i="1" dirty="0">
                <a:latin typeface="Times" pitchFamily="-107" charset="0"/>
                <a:ea typeface="+mn-ea"/>
                <a:cs typeface="+mn-cs"/>
              </a:rPr>
              <a:t>, a freedman of the Emperor, was important enough to have his name on a building inscription and to have played a big part in </a:t>
            </a:r>
            <a:r>
              <a:rPr lang="en-US" sz="1000" i="1" dirty="0" err="1">
                <a:latin typeface="Times" pitchFamily="-107" charset="0"/>
                <a:ea typeface="+mn-ea"/>
                <a:cs typeface="+mn-cs"/>
              </a:rPr>
              <a:t>organising</a:t>
            </a:r>
            <a:r>
              <a:rPr lang="en-US" sz="1000" i="1" dirty="0">
                <a:latin typeface="Times" pitchFamily="-107" charset="0"/>
                <a:ea typeface="+mn-ea"/>
                <a:cs typeface="+mn-cs"/>
              </a:rPr>
              <a:t> the rebuilding of a headquarters building.  This stone was found outside Bath at what is thought to have been an Imperial estate </a:t>
            </a:r>
            <a:r>
              <a:rPr lang="en-US" sz="1000" i="1" dirty="0" err="1">
                <a:latin typeface="Times" pitchFamily="-107" charset="0"/>
                <a:ea typeface="+mn-ea"/>
                <a:cs typeface="+mn-cs"/>
              </a:rPr>
              <a:t>organising</a:t>
            </a:r>
            <a:r>
              <a:rPr lang="en-US" sz="1000" i="1" dirty="0">
                <a:latin typeface="Times" pitchFamily="-107" charset="0"/>
                <a:ea typeface="+mn-ea"/>
                <a:cs typeface="+mn-cs"/>
              </a:rPr>
              <a:t> the distribution of Bath stone from quarries and it is at present in storage at the museum.  The first part of the inscription shows that the building was dedicated for the welfare of the Emperor Caracalla, so there was a religious function for the inscription.  Imperial freedmen ran the civil service and would feel a particular loyalty to the Emperor.</a:t>
            </a:r>
            <a:endParaRPr lang="en-US" sz="1000" b="1" dirty="0">
              <a:latin typeface="Times" pitchFamily="-107" charset="0"/>
              <a:ea typeface="+mn-ea"/>
              <a:cs typeface="+mn-cs"/>
            </a:endParaRPr>
          </a:p>
          <a:p>
            <a:pPr marL="228600" indent="-228600" fontAlgn="auto">
              <a:spcBef>
                <a:spcPts val="0"/>
              </a:spcBef>
              <a:spcAft>
                <a:spcPts val="0"/>
              </a:spcAft>
              <a:buFontTx/>
              <a:buAutoNum type="arabicPeriod" startAt="4"/>
              <a:defRPr/>
            </a:pPr>
            <a:r>
              <a:rPr lang="en-US" sz="1000" b="1" dirty="0">
                <a:latin typeface="Times" pitchFamily="-107" charset="0"/>
                <a:ea typeface="+mn-ea"/>
                <a:cs typeface="+mn-cs"/>
              </a:rPr>
              <a:t>Citizens of a town and </a:t>
            </a:r>
            <a:r>
              <a:rPr lang="en-US" sz="1000" b="1" i="1" dirty="0" err="1">
                <a:latin typeface="Times" pitchFamily="-107" charset="0"/>
                <a:ea typeface="+mn-ea"/>
                <a:cs typeface="+mn-cs"/>
              </a:rPr>
              <a:t>decuriones</a:t>
            </a:r>
            <a:r>
              <a:rPr lang="en-US" sz="1000" b="1" i="1" dirty="0">
                <a:latin typeface="Times" pitchFamily="-107" charset="0"/>
                <a:ea typeface="+mn-ea"/>
                <a:cs typeface="+mn-cs"/>
              </a:rPr>
              <a:t> </a:t>
            </a:r>
            <a:r>
              <a:rPr lang="en-US" sz="1000" dirty="0">
                <a:latin typeface="Times" pitchFamily="-107" charset="0"/>
                <a:ea typeface="+mn-ea"/>
                <a:cs typeface="+mn-cs"/>
              </a:rPr>
              <a:t>(members of the Town Council)  </a:t>
            </a:r>
            <a:r>
              <a:rPr lang="en-US" sz="1000" b="1" dirty="0">
                <a:latin typeface="Times" pitchFamily="-107" charset="0"/>
                <a:ea typeface="+mn-ea"/>
                <a:cs typeface="+mn-cs"/>
              </a:rPr>
              <a:t>Stones P3a, P3b  </a:t>
            </a:r>
            <a:r>
              <a:rPr lang="en-US" sz="1000" i="1" dirty="0">
                <a:latin typeface="Times" pitchFamily="-107" charset="0"/>
                <a:ea typeface="+mn-ea"/>
                <a:cs typeface="+mn-cs"/>
              </a:rPr>
              <a:t>Local officials were expected to pay for building works and would use the opportunity to display their names prominently, presumably in the hope that people would vote for them again in the future.  These men would presumably be native Britons who had prospered in the town, showing that there was competition for places on the town council.  The </a:t>
            </a:r>
            <a:r>
              <a:rPr lang="en-US" sz="1000" b="1" i="1" dirty="0">
                <a:latin typeface="Times" pitchFamily="-107" charset="0"/>
                <a:ea typeface="+mn-ea"/>
                <a:cs typeface="+mn-cs"/>
              </a:rPr>
              <a:t>curse tablets </a:t>
            </a:r>
            <a:r>
              <a:rPr lang="en-US" sz="1000" i="1" dirty="0">
                <a:latin typeface="Times" pitchFamily="-107" charset="0"/>
                <a:ea typeface="+mn-ea"/>
                <a:cs typeface="+mn-cs"/>
              </a:rPr>
              <a:t>in the museum - several are discussed in the ‘Curses’ </a:t>
            </a:r>
            <a:r>
              <a:rPr lang="en-US" sz="1000" i="1" dirty="0" err="1">
                <a:latin typeface="Times" pitchFamily="-107" charset="0"/>
                <a:ea typeface="+mn-ea"/>
                <a:cs typeface="+mn-cs"/>
              </a:rPr>
              <a:t>powerpoint</a:t>
            </a:r>
            <a:r>
              <a:rPr lang="en-US" sz="1000" i="1" dirty="0">
                <a:latin typeface="Times" pitchFamily="-107" charset="0"/>
                <a:ea typeface="+mn-ea"/>
                <a:cs typeface="+mn-cs"/>
              </a:rPr>
              <a:t> – seem to have been dedicated by less affluent people.  The type of </a:t>
            </a:r>
            <a:r>
              <a:rPr lang="en-US" sz="1000" i="1" dirty="0" err="1">
                <a:latin typeface="Times" pitchFamily="-107" charset="0"/>
                <a:ea typeface="+mn-ea"/>
                <a:cs typeface="+mn-cs"/>
              </a:rPr>
              <a:t>misdemeanour</a:t>
            </a:r>
            <a:r>
              <a:rPr lang="en-US" sz="1000" i="1" dirty="0">
                <a:latin typeface="Times" pitchFamily="-107" charset="0"/>
                <a:ea typeface="+mn-ea"/>
                <a:cs typeface="+mn-cs"/>
              </a:rPr>
              <a:t> which the writers of the curses want to be </a:t>
            </a:r>
            <a:r>
              <a:rPr lang="en-US" sz="1000" i="1" dirty="0" err="1">
                <a:latin typeface="Times" pitchFamily="-107" charset="0"/>
                <a:ea typeface="+mn-ea"/>
                <a:cs typeface="+mn-cs"/>
              </a:rPr>
              <a:t>recognised</a:t>
            </a:r>
            <a:r>
              <a:rPr lang="en-US" sz="1000" i="1" dirty="0">
                <a:latin typeface="Times" pitchFamily="-107" charset="0"/>
                <a:ea typeface="+mn-ea"/>
                <a:cs typeface="+mn-cs"/>
              </a:rPr>
              <a:t> and avenged by the goddess are relatively small: e.g. the theft of a cloak or gloves.  This suggests that poorer citizens of </a:t>
            </a:r>
            <a:r>
              <a:rPr lang="en-US" sz="1000" i="1" dirty="0" err="1">
                <a:latin typeface="Times" pitchFamily="-107" charset="0"/>
                <a:ea typeface="+mn-ea"/>
                <a:cs typeface="+mn-cs"/>
              </a:rPr>
              <a:t>Aquae</a:t>
            </a:r>
            <a:r>
              <a:rPr lang="en-US" sz="1000" i="1" dirty="0">
                <a:latin typeface="Times" pitchFamily="-107" charset="0"/>
                <a:ea typeface="+mn-ea"/>
                <a:cs typeface="+mn-cs"/>
              </a:rPr>
              <a:t> </a:t>
            </a:r>
            <a:r>
              <a:rPr lang="en-US" sz="1000" i="1" dirty="0" err="1">
                <a:latin typeface="Times" pitchFamily="-107" charset="0"/>
                <a:ea typeface="+mn-ea"/>
                <a:cs typeface="+mn-cs"/>
              </a:rPr>
              <a:t>Sulis</a:t>
            </a:r>
            <a:r>
              <a:rPr lang="en-US" sz="1000" i="1" dirty="0">
                <a:latin typeface="Times" pitchFamily="-107" charset="0"/>
                <a:ea typeface="+mn-ea"/>
                <a:cs typeface="+mn-cs"/>
              </a:rPr>
              <a:t> were attracted to this type of religious activity.</a:t>
            </a:r>
            <a:endParaRPr lang="en-US" sz="1000" dirty="0">
              <a:latin typeface="Times" pitchFamily="-107" charset="0"/>
              <a:ea typeface="+mn-ea"/>
              <a:cs typeface="+mn-cs"/>
            </a:endParaRPr>
          </a:p>
          <a:p>
            <a:pPr marL="228600" indent="-228600" fontAlgn="auto">
              <a:spcBef>
                <a:spcPts val="0"/>
              </a:spcBef>
              <a:spcAft>
                <a:spcPts val="0"/>
              </a:spcAft>
              <a:buFontTx/>
              <a:buAutoNum type="arabicPeriod" startAt="5"/>
              <a:defRPr/>
            </a:pPr>
            <a:r>
              <a:rPr lang="en-US" sz="1000" b="1" dirty="0">
                <a:latin typeface="Times" pitchFamily="-107" charset="0"/>
                <a:ea typeface="+mn-ea"/>
                <a:cs typeface="+mn-cs"/>
              </a:rPr>
              <a:t>Women         Stones T7, T8, T11 </a:t>
            </a:r>
            <a:r>
              <a:rPr lang="en-US" sz="1000" i="1" dirty="0">
                <a:latin typeface="Times" pitchFamily="-107" charset="0"/>
                <a:ea typeface="+mn-ea"/>
                <a:cs typeface="+mn-cs"/>
              </a:rPr>
              <a:t>See q.1 for T7 and T11.  </a:t>
            </a:r>
            <a:r>
              <a:rPr lang="en-US" sz="1000" i="1" dirty="0" err="1">
                <a:latin typeface="Times" pitchFamily="-107" charset="0"/>
                <a:ea typeface="+mn-ea"/>
                <a:cs typeface="+mn-cs"/>
              </a:rPr>
              <a:t>Calpurnia</a:t>
            </a:r>
            <a:r>
              <a:rPr lang="en-US" sz="1000" i="1" dirty="0">
                <a:latin typeface="Times" pitchFamily="-107" charset="0"/>
                <a:ea typeface="+mn-ea"/>
                <a:cs typeface="+mn-cs"/>
              </a:rPr>
              <a:t> </a:t>
            </a:r>
            <a:r>
              <a:rPr lang="en-US" sz="1000" i="1" dirty="0" err="1">
                <a:latin typeface="Times" pitchFamily="-107" charset="0"/>
                <a:ea typeface="+mn-ea"/>
                <a:cs typeface="+mn-cs"/>
              </a:rPr>
              <a:t>Trifosa</a:t>
            </a:r>
            <a:r>
              <a:rPr lang="en-US" sz="1000" i="1" dirty="0">
                <a:latin typeface="Times" pitchFamily="-107" charset="0"/>
                <a:ea typeface="+mn-ea"/>
                <a:cs typeface="+mn-cs"/>
              </a:rPr>
              <a:t> (T11) presumably became a wealthy woman on the death of her husband, the priest Gaius </a:t>
            </a:r>
            <a:r>
              <a:rPr lang="en-US" sz="1000" i="1" dirty="0" err="1">
                <a:latin typeface="Times" pitchFamily="-107" charset="0"/>
                <a:ea typeface="+mn-ea"/>
                <a:cs typeface="+mn-cs"/>
              </a:rPr>
              <a:t>Calpurnius</a:t>
            </a:r>
            <a:r>
              <a:rPr lang="en-US" sz="1000" i="1" dirty="0">
                <a:latin typeface="Times" pitchFamily="-107" charset="0"/>
                <a:ea typeface="+mn-ea"/>
                <a:cs typeface="+mn-cs"/>
              </a:rPr>
              <a:t> </a:t>
            </a:r>
            <a:r>
              <a:rPr lang="en-US" sz="1000" i="1" dirty="0" err="1">
                <a:latin typeface="Times" pitchFamily="-107" charset="0"/>
                <a:ea typeface="+mn-ea"/>
                <a:cs typeface="+mn-cs"/>
              </a:rPr>
              <a:t>Receptus</a:t>
            </a:r>
            <a:r>
              <a:rPr lang="en-US" sz="1000" i="1" dirty="0">
                <a:latin typeface="Times" pitchFamily="-107" charset="0"/>
                <a:ea typeface="+mn-ea"/>
                <a:cs typeface="+mn-cs"/>
              </a:rPr>
              <a:t>.  She was obviously proud of her status, since she mentions it on her husband’s tombstone.  </a:t>
            </a:r>
            <a:r>
              <a:rPr lang="en-US" sz="1000" i="1" dirty="0" err="1">
                <a:latin typeface="Times" pitchFamily="-107" charset="0"/>
                <a:ea typeface="+mn-ea"/>
                <a:cs typeface="+mn-cs"/>
              </a:rPr>
              <a:t>Rusonia</a:t>
            </a:r>
            <a:r>
              <a:rPr lang="en-US" sz="1000" i="1" dirty="0">
                <a:latin typeface="Times" pitchFamily="-107" charset="0"/>
                <a:ea typeface="+mn-ea"/>
                <a:cs typeface="+mn-cs"/>
              </a:rPr>
              <a:t> </a:t>
            </a:r>
            <a:r>
              <a:rPr lang="en-US" sz="1000" i="1" dirty="0" err="1">
                <a:latin typeface="Times" pitchFamily="-107" charset="0"/>
                <a:ea typeface="+mn-ea"/>
                <a:cs typeface="+mn-cs"/>
              </a:rPr>
              <a:t>Aventina</a:t>
            </a:r>
            <a:r>
              <a:rPr lang="en-US" sz="1000" i="1" dirty="0">
                <a:latin typeface="Times" pitchFamily="-107" charset="0"/>
                <a:ea typeface="+mn-ea"/>
                <a:cs typeface="+mn-cs"/>
              </a:rPr>
              <a:t> (T8) is an interesting example of a wealthy independent woman.  She came from Metz in France and lived to a good age, showing that she probably had an affluent lifestyle.  She had charge of her own money and property, shown by the fact that she has a named heir who was a Roman citizen – we know this fact because he had three names. </a:t>
            </a:r>
            <a:r>
              <a:rPr lang="en-US" sz="1000" i="1" dirty="0" smtClean="0">
                <a:latin typeface="Times" pitchFamily="-107" charset="0"/>
                <a:ea typeface="+mn-ea"/>
                <a:cs typeface="+mn-cs"/>
              </a:rPr>
              <a:t> </a:t>
            </a:r>
            <a:endParaRPr lang="en-US" sz="1000" dirty="0" smtClean="0">
              <a:latin typeface="Times" pitchFamily="-107" charset="0"/>
              <a:ea typeface="+mn-ea"/>
              <a:cs typeface="+mn-cs"/>
            </a:endParaRPr>
          </a:p>
          <a:p>
            <a:pPr marL="228600" indent="-228600" fontAlgn="auto">
              <a:spcBef>
                <a:spcPts val="0"/>
              </a:spcBef>
              <a:spcAft>
                <a:spcPts val="0"/>
              </a:spcAft>
              <a:buFontTx/>
              <a:buAutoNum type="arabicPeriod" startAt="6"/>
              <a:defRPr/>
            </a:pPr>
            <a:r>
              <a:rPr lang="en-US" sz="1000" b="1" dirty="0">
                <a:latin typeface="Times" pitchFamily="-107" charset="0"/>
                <a:ea typeface="+mn-ea"/>
                <a:cs typeface="+mn-cs"/>
              </a:rPr>
              <a:t>Roman citizens</a:t>
            </a:r>
            <a:r>
              <a:rPr lang="en-US" sz="1000" b="1" dirty="0" smtClean="0">
                <a:latin typeface="Times" pitchFamily="-107" charset="0"/>
                <a:ea typeface="+mn-ea"/>
                <a:cs typeface="+mn-cs"/>
              </a:rPr>
              <a:t>   </a:t>
            </a:r>
            <a:r>
              <a:rPr lang="en-US" sz="1000" b="1" dirty="0">
                <a:latin typeface="Times" pitchFamily="-107" charset="0"/>
                <a:ea typeface="+mn-ea"/>
                <a:cs typeface="+mn-cs"/>
              </a:rPr>
              <a:t>Stones R1, R4-5, P4,</a:t>
            </a:r>
            <a:r>
              <a:rPr lang="en-US" sz="1000" b="1" dirty="0" smtClean="0">
                <a:latin typeface="Times" pitchFamily="-107" charset="0"/>
                <a:ea typeface="+mn-ea"/>
                <a:cs typeface="+mn-cs"/>
              </a:rPr>
              <a:t>  P9,  T2, T11</a:t>
            </a:r>
            <a:r>
              <a:rPr lang="en-US" sz="1000" b="1" dirty="0">
                <a:latin typeface="Times" pitchFamily="-107" charset="0"/>
                <a:ea typeface="+mn-ea"/>
                <a:cs typeface="+mn-cs"/>
              </a:rPr>
              <a:t>, R8, T8  </a:t>
            </a:r>
            <a:r>
              <a:rPr lang="en-US" sz="1000" i="1" dirty="0" err="1">
                <a:latin typeface="Times" pitchFamily="-107" charset="0"/>
                <a:ea typeface="+mn-ea"/>
                <a:cs typeface="+mn-cs"/>
              </a:rPr>
              <a:t>Lucius</a:t>
            </a:r>
            <a:r>
              <a:rPr lang="en-US" sz="1000" i="1" dirty="0">
                <a:latin typeface="Times" pitchFamily="-107" charset="0"/>
                <a:ea typeface="+mn-ea"/>
                <a:cs typeface="+mn-cs"/>
              </a:rPr>
              <a:t> </a:t>
            </a:r>
            <a:r>
              <a:rPr lang="en-US" sz="1000" i="1" dirty="0" err="1">
                <a:latin typeface="Times" pitchFamily="-107" charset="0"/>
                <a:ea typeface="+mn-ea"/>
                <a:cs typeface="+mn-cs"/>
              </a:rPr>
              <a:t>Marcius</a:t>
            </a:r>
            <a:r>
              <a:rPr lang="en-US" sz="1000" i="1" dirty="0">
                <a:latin typeface="Times" pitchFamily="-107" charset="0"/>
                <a:ea typeface="+mn-ea"/>
                <a:cs typeface="+mn-cs"/>
              </a:rPr>
              <a:t> </a:t>
            </a:r>
            <a:r>
              <a:rPr lang="en-US" sz="1000" i="1" dirty="0" err="1">
                <a:latin typeface="Times" pitchFamily="-107" charset="0"/>
                <a:ea typeface="+mn-ea"/>
                <a:cs typeface="+mn-cs"/>
              </a:rPr>
              <a:t>Memor</a:t>
            </a:r>
            <a:r>
              <a:rPr lang="en-US" sz="1000" i="1" dirty="0">
                <a:latin typeface="Times" pitchFamily="-107" charset="0"/>
                <a:ea typeface="+mn-ea"/>
                <a:cs typeface="+mn-cs"/>
              </a:rPr>
              <a:t> (R1) would have been a Roman citizen of high status.  There were very few ‘</a:t>
            </a:r>
            <a:r>
              <a:rPr lang="en-US" sz="1000" i="1" dirty="0" err="1">
                <a:latin typeface="Times" pitchFamily="-107" charset="0"/>
                <a:ea typeface="+mn-ea"/>
                <a:cs typeface="+mn-cs"/>
              </a:rPr>
              <a:t>haruspexes</a:t>
            </a:r>
            <a:r>
              <a:rPr lang="en-US" sz="1000" i="1" dirty="0">
                <a:latin typeface="Times" pitchFamily="-107" charset="0"/>
                <a:ea typeface="+mn-ea"/>
                <a:cs typeface="+mn-cs"/>
              </a:rPr>
              <a:t>’ in the Roman world and it shows what an important religious site </a:t>
            </a:r>
            <a:r>
              <a:rPr lang="en-US" sz="1000" i="1" dirty="0" err="1">
                <a:latin typeface="Times" pitchFamily="-107" charset="0"/>
                <a:ea typeface="+mn-ea"/>
                <a:cs typeface="+mn-cs"/>
              </a:rPr>
              <a:t>Aquae</a:t>
            </a:r>
            <a:r>
              <a:rPr lang="en-US" sz="1000" i="1" dirty="0">
                <a:latin typeface="Times" pitchFamily="-107" charset="0"/>
                <a:ea typeface="+mn-ea"/>
                <a:cs typeface="+mn-cs"/>
              </a:rPr>
              <a:t> </a:t>
            </a:r>
            <a:r>
              <a:rPr lang="en-US" sz="1000" i="1" dirty="0" err="1">
                <a:latin typeface="Times" pitchFamily="-107" charset="0"/>
                <a:ea typeface="+mn-ea"/>
                <a:cs typeface="+mn-cs"/>
              </a:rPr>
              <a:t>Sulis</a:t>
            </a:r>
            <a:r>
              <a:rPr lang="en-US" sz="1000" i="1" dirty="0">
                <a:latin typeface="Times" pitchFamily="-107" charset="0"/>
                <a:ea typeface="+mn-ea"/>
                <a:cs typeface="+mn-cs"/>
              </a:rPr>
              <a:t> </a:t>
            </a:r>
            <a:r>
              <a:rPr lang="en-US" sz="1000" i="1" dirty="0" smtClean="0">
                <a:latin typeface="Times" pitchFamily="-107" charset="0"/>
                <a:ea typeface="+mn-ea"/>
                <a:cs typeface="+mn-cs"/>
              </a:rPr>
              <a:t>was.  </a:t>
            </a:r>
            <a:r>
              <a:rPr lang="en-US" sz="1000" i="1" dirty="0">
                <a:latin typeface="Times" pitchFamily="-107" charset="0"/>
                <a:ea typeface="+mn-ea"/>
                <a:cs typeface="+mn-cs"/>
              </a:rPr>
              <a:t>His importance is further shown by the positioning of his dedication stone right in the middle of the sacred area, next to the big sacrificial altar outside the temple in the courtyard.  Gaius </a:t>
            </a:r>
            <a:r>
              <a:rPr lang="en-US" sz="1000" i="1" dirty="0" err="1">
                <a:latin typeface="Times" pitchFamily="-107" charset="0"/>
                <a:ea typeface="+mn-ea"/>
                <a:cs typeface="+mn-cs"/>
              </a:rPr>
              <a:t>Calpurnius</a:t>
            </a:r>
            <a:r>
              <a:rPr lang="en-US" sz="1000" i="1" dirty="0">
                <a:latin typeface="Times" pitchFamily="-107" charset="0"/>
                <a:ea typeface="+mn-ea"/>
                <a:cs typeface="+mn-cs"/>
              </a:rPr>
              <a:t> </a:t>
            </a:r>
            <a:r>
              <a:rPr lang="en-US" sz="1000" i="1" dirty="0" err="1">
                <a:latin typeface="Times" pitchFamily="-107" charset="0"/>
                <a:ea typeface="+mn-ea"/>
                <a:cs typeface="+mn-cs"/>
              </a:rPr>
              <a:t>Receptus</a:t>
            </a:r>
            <a:r>
              <a:rPr lang="en-US" sz="1000" i="1" dirty="0">
                <a:latin typeface="Times" pitchFamily="-107" charset="0"/>
                <a:ea typeface="+mn-ea"/>
                <a:cs typeface="+mn-cs"/>
              </a:rPr>
              <a:t> (T11) was a priest of </a:t>
            </a:r>
            <a:r>
              <a:rPr lang="en-US" sz="1000" i="1" dirty="0" err="1">
                <a:latin typeface="Times" pitchFamily="-107" charset="0"/>
                <a:ea typeface="+mn-ea"/>
                <a:cs typeface="+mn-cs"/>
              </a:rPr>
              <a:t>Sulis</a:t>
            </a:r>
            <a:r>
              <a:rPr lang="en-US" sz="1000" i="1" dirty="0">
                <a:latin typeface="Times" pitchFamily="-107" charset="0"/>
                <a:ea typeface="+mn-ea"/>
                <a:cs typeface="+mn-cs"/>
              </a:rPr>
              <a:t> and lived to the age of 75.   Marcus </a:t>
            </a:r>
            <a:r>
              <a:rPr lang="en-US" sz="1000" i="1" dirty="0" err="1">
                <a:latin typeface="Times" pitchFamily="-107" charset="0"/>
                <a:ea typeface="+mn-ea"/>
                <a:cs typeface="+mn-cs"/>
              </a:rPr>
              <a:t>Aufidius</a:t>
            </a:r>
            <a:r>
              <a:rPr lang="en-US" sz="1000" i="1" dirty="0">
                <a:latin typeface="Times" pitchFamily="-107" charset="0"/>
                <a:ea typeface="+mn-ea"/>
                <a:cs typeface="+mn-cs"/>
              </a:rPr>
              <a:t> </a:t>
            </a:r>
            <a:r>
              <a:rPr lang="en-US" sz="1000" i="1" dirty="0" err="1">
                <a:latin typeface="Times" pitchFamily="-107" charset="0"/>
                <a:ea typeface="+mn-ea"/>
                <a:cs typeface="+mn-cs"/>
              </a:rPr>
              <a:t>Maximus</a:t>
            </a:r>
            <a:r>
              <a:rPr lang="en-US" sz="1000" i="1" dirty="0">
                <a:latin typeface="Times" pitchFamily="-107" charset="0"/>
                <a:ea typeface="+mn-ea"/>
                <a:cs typeface="+mn-cs"/>
              </a:rPr>
              <a:t> (R4-5), the centurion, had two stones dedicated in his </a:t>
            </a:r>
            <a:r>
              <a:rPr lang="en-US" sz="1000" i="1" dirty="0" err="1">
                <a:latin typeface="Times" pitchFamily="-107" charset="0"/>
                <a:ea typeface="+mn-ea"/>
                <a:cs typeface="+mn-cs"/>
              </a:rPr>
              <a:t>honour</a:t>
            </a:r>
            <a:r>
              <a:rPr lang="en-US" sz="1000" i="1" dirty="0">
                <a:latin typeface="Times" pitchFamily="-107" charset="0"/>
                <a:ea typeface="+mn-ea"/>
                <a:cs typeface="+mn-cs"/>
              </a:rPr>
              <a:t> by his freedmen (see q.2)  Another centurion, Gaius </a:t>
            </a:r>
            <a:r>
              <a:rPr lang="en-US" sz="1000" i="1" dirty="0" err="1">
                <a:latin typeface="Times" pitchFamily="-107" charset="0"/>
                <a:ea typeface="+mn-ea"/>
                <a:cs typeface="+mn-cs"/>
              </a:rPr>
              <a:t>Curiatius</a:t>
            </a:r>
            <a:r>
              <a:rPr lang="en-US" sz="1000" i="1" dirty="0">
                <a:latin typeface="Times" pitchFamily="-107" charset="0"/>
                <a:ea typeface="+mn-ea"/>
                <a:cs typeface="+mn-cs"/>
              </a:rPr>
              <a:t> </a:t>
            </a:r>
            <a:r>
              <a:rPr lang="en-US" sz="1000" i="1" dirty="0" err="1">
                <a:latin typeface="Times" pitchFamily="-107" charset="0"/>
                <a:ea typeface="+mn-ea"/>
                <a:cs typeface="+mn-cs"/>
              </a:rPr>
              <a:t>Saturninus</a:t>
            </a:r>
            <a:r>
              <a:rPr lang="en-US" sz="1000" i="1" dirty="0">
                <a:latin typeface="Times" pitchFamily="-107" charset="0"/>
                <a:ea typeface="+mn-ea"/>
                <a:cs typeface="+mn-cs"/>
              </a:rPr>
              <a:t>, (R8) dedicated a stone to safeguard the health of his family and another centurion, Gaius </a:t>
            </a:r>
            <a:r>
              <a:rPr lang="en-US" sz="1000" i="1" dirty="0" err="1">
                <a:latin typeface="Times" pitchFamily="-107" charset="0"/>
                <a:ea typeface="+mn-ea"/>
                <a:cs typeface="+mn-cs"/>
              </a:rPr>
              <a:t>Severius</a:t>
            </a:r>
            <a:r>
              <a:rPr lang="en-US" sz="1000" i="1" dirty="0">
                <a:latin typeface="Times" pitchFamily="-107" charset="0"/>
                <a:ea typeface="+mn-ea"/>
                <a:cs typeface="+mn-cs"/>
              </a:rPr>
              <a:t> Emeritus (P4) had a job with the civilian administration, dedicating a building inscription to the Virtue and Deity of the Emperor, after rebuilding a sacred area which had been </a:t>
            </a:r>
            <a:r>
              <a:rPr lang="en-US" sz="1000" i="1" dirty="0" err="1">
                <a:latin typeface="Times" pitchFamily="-107" charset="0"/>
                <a:ea typeface="+mn-ea"/>
                <a:cs typeface="+mn-cs"/>
              </a:rPr>
              <a:t>vandalised</a:t>
            </a:r>
            <a:r>
              <a:rPr lang="en-US" sz="1000" i="1" dirty="0">
                <a:latin typeface="Times" pitchFamily="-107" charset="0"/>
                <a:ea typeface="+mn-ea"/>
                <a:cs typeface="+mn-cs"/>
              </a:rPr>
              <a:t> – possibly by Christians! See q.5 for </a:t>
            </a:r>
            <a:r>
              <a:rPr lang="en-US" sz="1000" i="1" dirty="0" err="1">
                <a:latin typeface="Times" pitchFamily="-107" charset="0"/>
                <a:ea typeface="+mn-ea"/>
                <a:cs typeface="+mn-cs"/>
              </a:rPr>
              <a:t>Rusonia’s</a:t>
            </a:r>
            <a:r>
              <a:rPr lang="en-US" sz="1000" i="1" dirty="0">
                <a:latin typeface="Times" pitchFamily="-107" charset="0"/>
                <a:ea typeface="+mn-ea"/>
                <a:cs typeface="+mn-cs"/>
              </a:rPr>
              <a:t> heir </a:t>
            </a:r>
            <a:r>
              <a:rPr lang="en-US" sz="1000" i="1" dirty="0" err="1">
                <a:latin typeface="Times" pitchFamily="-107" charset="0"/>
                <a:ea typeface="+mn-ea"/>
                <a:cs typeface="+mn-cs"/>
              </a:rPr>
              <a:t>Lucius</a:t>
            </a:r>
            <a:r>
              <a:rPr lang="en-US" sz="1000" i="1" dirty="0">
                <a:latin typeface="Times" pitchFamily="-107" charset="0"/>
                <a:ea typeface="+mn-ea"/>
                <a:cs typeface="+mn-cs"/>
              </a:rPr>
              <a:t> </a:t>
            </a:r>
            <a:r>
              <a:rPr lang="en-US" sz="1000" i="1" dirty="0" err="1">
                <a:latin typeface="Times" pitchFamily="-107" charset="0"/>
                <a:ea typeface="+mn-ea"/>
                <a:cs typeface="+mn-cs"/>
              </a:rPr>
              <a:t>Ulpius</a:t>
            </a:r>
            <a:r>
              <a:rPr lang="en-US" sz="1000" i="1" dirty="0">
                <a:latin typeface="Times" pitchFamily="-107" charset="0"/>
                <a:ea typeface="+mn-ea"/>
                <a:cs typeface="+mn-cs"/>
              </a:rPr>
              <a:t> </a:t>
            </a:r>
            <a:r>
              <a:rPr lang="en-US" sz="1000" i="1" dirty="0" err="1">
                <a:latin typeface="Times" pitchFamily="-107" charset="0"/>
                <a:ea typeface="+mn-ea"/>
                <a:cs typeface="+mn-cs"/>
              </a:rPr>
              <a:t>Sestius</a:t>
            </a:r>
            <a:r>
              <a:rPr lang="en-US" sz="1000" i="1" dirty="0" smtClean="0">
                <a:latin typeface="Times" pitchFamily="-107" charset="0"/>
                <a:ea typeface="+mn-ea"/>
                <a:cs typeface="+mn-cs"/>
              </a:rPr>
              <a:t>.  P9 is part of an auxiliary soldier’s discharge certificate, showing that he had been granted Roman citizenship on his retirement and T2 shows that </a:t>
            </a:r>
            <a:r>
              <a:rPr lang="en-US" sz="1000" i="1" dirty="0" err="1" smtClean="0">
                <a:latin typeface="Times" pitchFamily="-107" charset="0"/>
                <a:ea typeface="+mn-ea"/>
                <a:cs typeface="+mn-cs"/>
              </a:rPr>
              <a:t>Tancinus</a:t>
            </a:r>
            <a:r>
              <a:rPr lang="en-US" sz="1000" i="1" dirty="0" smtClean="0">
                <a:latin typeface="Times" pitchFamily="-107" charset="0"/>
                <a:ea typeface="+mn-ea"/>
                <a:cs typeface="+mn-cs"/>
              </a:rPr>
              <a:t> from Spain </a:t>
            </a:r>
            <a:r>
              <a:rPr lang="en-US" sz="1000" i="1" dirty="0" smtClean="0">
                <a:latin typeface="Times" pitchFamily="-107" charset="0"/>
              </a:rPr>
              <a:t>belonged to a squadron of cavalrymen from that area who had all been granted Roman citizenship for some reason.</a:t>
            </a:r>
            <a:endParaRPr lang="en-US" sz="1000" b="1" dirty="0" smtClean="0">
              <a:latin typeface="Times" pitchFamily="-107" charset="0"/>
              <a:ea typeface="+mn-ea"/>
              <a:cs typeface="+mn-cs"/>
            </a:endParaRPr>
          </a:p>
          <a:p>
            <a:pPr marL="228600" indent="-228600" fontAlgn="auto">
              <a:spcBef>
                <a:spcPts val="0"/>
              </a:spcBef>
              <a:spcAft>
                <a:spcPts val="0"/>
              </a:spcAft>
              <a:buFontTx/>
              <a:buAutoNum type="arabicPeriod" startAt="7"/>
              <a:defRPr/>
            </a:pPr>
            <a:r>
              <a:rPr lang="en-US" sz="1000" b="1" dirty="0">
                <a:latin typeface="Times" pitchFamily="-107" charset="0"/>
                <a:ea typeface="+mn-ea"/>
                <a:cs typeface="+mn-cs"/>
              </a:rPr>
              <a:t>Roman soldiers       Stones T2, T3, T4, R4, R5, R8, P4 </a:t>
            </a:r>
            <a:r>
              <a:rPr lang="en-US" sz="1000" i="1" dirty="0">
                <a:latin typeface="Times" pitchFamily="-107" charset="0"/>
                <a:ea typeface="+mn-ea"/>
                <a:cs typeface="+mn-cs"/>
              </a:rPr>
              <a:t>– see the chart for military information we can gather about soldiers at </a:t>
            </a:r>
            <a:r>
              <a:rPr lang="en-US" sz="1000" i="1" dirty="0" err="1">
                <a:latin typeface="Times" pitchFamily="-107" charset="0"/>
                <a:ea typeface="+mn-ea"/>
                <a:cs typeface="+mn-cs"/>
              </a:rPr>
              <a:t>Aquae</a:t>
            </a:r>
            <a:r>
              <a:rPr lang="en-US" sz="1000" i="1" dirty="0">
                <a:latin typeface="Times" pitchFamily="-107" charset="0"/>
                <a:ea typeface="+mn-ea"/>
                <a:cs typeface="+mn-cs"/>
              </a:rPr>
              <a:t> </a:t>
            </a:r>
            <a:r>
              <a:rPr lang="en-US" sz="1000" i="1" dirty="0" err="1">
                <a:latin typeface="Times" pitchFamily="-107" charset="0"/>
                <a:ea typeface="+mn-ea"/>
                <a:cs typeface="+mn-cs"/>
              </a:rPr>
              <a:t>Sulis</a:t>
            </a:r>
            <a:r>
              <a:rPr lang="en-US" sz="1000" i="1" dirty="0">
                <a:latin typeface="Times" pitchFamily="-107" charset="0"/>
                <a:ea typeface="+mn-ea"/>
                <a:cs typeface="+mn-cs"/>
              </a:rPr>
              <a:t>.</a:t>
            </a:r>
            <a:endParaRPr lang="en-US" sz="1000" b="1" dirty="0">
              <a:latin typeface="Times" pitchFamily="-107" charset="0"/>
              <a:ea typeface="+mn-ea"/>
              <a:cs typeface="+mn-cs"/>
            </a:endParaRPr>
          </a:p>
          <a:p>
            <a:pPr marL="228600" indent="-228600" fontAlgn="auto">
              <a:spcBef>
                <a:spcPts val="0"/>
              </a:spcBef>
              <a:spcAft>
                <a:spcPts val="0"/>
              </a:spcAft>
              <a:buFontTx/>
              <a:buAutoNum type="arabicPeriod" startAt="7"/>
              <a:defRPr/>
            </a:pPr>
            <a:r>
              <a:rPr lang="en-US" sz="1000" b="1" dirty="0">
                <a:latin typeface="Times" pitchFamily="-107" charset="0"/>
                <a:ea typeface="+mn-ea"/>
                <a:cs typeface="+mn-cs"/>
              </a:rPr>
              <a:t>Emperors       Stones R8, P1, P2, P5,</a:t>
            </a:r>
            <a:r>
              <a:rPr lang="en-US" sz="1000" b="1" dirty="0" smtClean="0">
                <a:latin typeface="Times" pitchFamily="-107" charset="0"/>
                <a:ea typeface="+mn-ea"/>
                <a:cs typeface="+mn-cs"/>
              </a:rPr>
              <a:t> P6  </a:t>
            </a:r>
            <a:r>
              <a:rPr lang="en-US" sz="1000" i="1" dirty="0">
                <a:latin typeface="Times" pitchFamily="-107" charset="0"/>
                <a:ea typeface="+mn-ea"/>
                <a:cs typeface="+mn-cs"/>
              </a:rPr>
              <a:t>Vespasian and Hadrian were both involved in the building of the Baths.  Other stones show that Emperors – or at least the personification of their ‘Virtue’ or ‘Welfare’ were worshipped in the same way as other gods and goddesses: shown by the formulaic VSLM.  Stone R8 shows that sometimes Emperors shared their power: the first co-emperorship was between Marcus Aurelius and </a:t>
            </a:r>
            <a:r>
              <a:rPr lang="en-US" sz="1000" i="1" dirty="0" err="1">
                <a:latin typeface="Times" pitchFamily="-107" charset="0"/>
                <a:ea typeface="+mn-ea"/>
                <a:cs typeface="+mn-cs"/>
              </a:rPr>
              <a:t>Verus</a:t>
            </a:r>
            <a:r>
              <a:rPr lang="en-US" sz="1000" i="1" dirty="0">
                <a:latin typeface="Times" pitchFamily="-107" charset="0"/>
                <a:ea typeface="+mn-ea"/>
                <a:cs typeface="+mn-cs"/>
              </a:rPr>
              <a:t> in 161 – 9 A.D.  P2, P5 &amp; P6  show what a close watch was kept on the supply of precious metals and quarried stone and give evidence for a highly </a:t>
            </a:r>
            <a:r>
              <a:rPr lang="en-US" sz="1000" i="1" dirty="0" err="1">
                <a:latin typeface="Times" pitchFamily="-107" charset="0"/>
                <a:ea typeface="+mn-ea"/>
                <a:cs typeface="+mn-cs"/>
              </a:rPr>
              <a:t>organised</a:t>
            </a:r>
            <a:r>
              <a:rPr lang="en-US" sz="1000" i="1" dirty="0">
                <a:latin typeface="Times" pitchFamily="-107" charset="0"/>
                <a:ea typeface="+mn-ea"/>
                <a:cs typeface="+mn-cs"/>
              </a:rPr>
              <a:t> bureaucracy run by imperial freedmen</a:t>
            </a:r>
            <a:r>
              <a:rPr lang="en-US" sz="1000" i="1" dirty="0" smtClean="0">
                <a:latin typeface="Times" pitchFamily="-107" charset="0"/>
                <a:ea typeface="+mn-ea"/>
                <a:cs typeface="+mn-cs"/>
              </a:rPr>
              <a:t>.  The emperors kept control by having their own ex-slaves in charge of vast profit-making enterprises and all precious metals and natural resources belonged to the Emperor.</a:t>
            </a:r>
            <a:endParaRPr lang="en-US" sz="1000" b="1" dirty="0" smtClean="0">
              <a:latin typeface="Times" pitchFamily="-107" charset="0"/>
              <a:ea typeface="+mn-ea"/>
              <a:cs typeface="+mn-cs"/>
            </a:endParaRPr>
          </a:p>
          <a:p>
            <a:pPr marL="228600" indent="-228600" fontAlgn="auto">
              <a:spcBef>
                <a:spcPts val="0"/>
              </a:spcBef>
              <a:spcAft>
                <a:spcPts val="0"/>
              </a:spcAft>
              <a:buFontTx/>
              <a:buAutoNum type="arabicPeriod" startAt="9"/>
              <a:defRPr/>
            </a:pPr>
            <a:r>
              <a:rPr lang="en-US" sz="1000" b="1" dirty="0">
                <a:latin typeface="Times" pitchFamily="-107" charset="0"/>
                <a:ea typeface="+mn-ea"/>
                <a:cs typeface="+mn-cs"/>
              </a:rPr>
              <a:t>List the places around the world where the people came from. Stones T2, T3, T4, T7, T8, R3, R7  </a:t>
            </a:r>
            <a:r>
              <a:rPr lang="en-US" sz="1000" i="1" dirty="0">
                <a:latin typeface="Times" pitchFamily="-107" charset="0"/>
                <a:ea typeface="+mn-ea"/>
                <a:cs typeface="+mn-cs"/>
              </a:rPr>
              <a:t> see the map for people’s places of birth.</a:t>
            </a:r>
            <a:endParaRPr lang="en-US" sz="1000" b="1" dirty="0">
              <a:latin typeface="Times" pitchFamily="-107" charset="0"/>
              <a:ea typeface="+mn-ea"/>
              <a:cs typeface="+mn-cs"/>
            </a:endParaRPr>
          </a:p>
          <a:p>
            <a:pPr marL="228600" indent="-228600" fontAlgn="auto">
              <a:spcBef>
                <a:spcPts val="0"/>
              </a:spcBef>
              <a:spcAft>
                <a:spcPts val="0"/>
              </a:spcAft>
              <a:defRPr/>
            </a:pPr>
            <a:r>
              <a:rPr lang="en-US" sz="1000" b="1" dirty="0">
                <a:latin typeface="Times" pitchFamily="-107" charset="0"/>
                <a:ea typeface="+mn-ea"/>
                <a:cs typeface="+mn-cs"/>
              </a:rPr>
              <a:t>10.  Tradesmen/</a:t>
            </a:r>
            <a:r>
              <a:rPr lang="en-US" sz="1000" b="1" dirty="0" smtClean="0">
                <a:latin typeface="Times" pitchFamily="-107" charset="0"/>
                <a:ea typeface="+mn-ea"/>
                <a:cs typeface="+mn-cs"/>
              </a:rPr>
              <a:t>advertisers     </a:t>
            </a:r>
            <a:r>
              <a:rPr lang="en-US" sz="1000" b="1" dirty="0">
                <a:latin typeface="Times" pitchFamily="-107" charset="0"/>
                <a:ea typeface="+mn-ea"/>
                <a:cs typeface="+mn-cs"/>
              </a:rPr>
              <a:t>Stones R7, R10  (P7, P8) </a:t>
            </a:r>
            <a:r>
              <a:rPr lang="en-US" sz="1000" i="1" dirty="0">
                <a:latin typeface="Times" pitchFamily="-107" charset="0"/>
                <a:ea typeface="+mn-ea"/>
                <a:cs typeface="+mn-cs"/>
              </a:rPr>
              <a:t>The museum no longer has the eye-doctor’s ointment stamp, but the line-drawing was made last century and it is interesting to see how he marketed his </a:t>
            </a:r>
            <a:r>
              <a:rPr lang="en-US" sz="1000" i="1" dirty="0" smtClean="0">
                <a:latin typeface="Times" pitchFamily="-107" charset="0"/>
                <a:ea typeface="+mn-ea"/>
                <a:cs typeface="+mn-cs"/>
              </a:rPr>
              <a:t>wares.  </a:t>
            </a:r>
            <a:r>
              <a:rPr lang="en-US" sz="1000" i="1" dirty="0" err="1" smtClean="0">
                <a:latin typeface="Times" pitchFamily="-107" charset="0"/>
                <a:ea typeface="+mn-ea"/>
                <a:cs typeface="+mn-cs"/>
              </a:rPr>
              <a:t>Passienus’s</a:t>
            </a:r>
            <a:r>
              <a:rPr lang="en-US" sz="1000" i="1" dirty="0" smtClean="0">
                <a:latin typeface="Times" pitchFamily="-107" charset="0"/>
                <a:ea typeface="+mn-ea"/>
                <a:cs typeface="+mn-cs"/>
              </a:rPr>
              <a:t> </a:t>
            </a:r>
            <a:r>
              <a:rPr lang="en-US" sz="1000" i="1" dirty="0" err="1" smtClean="0">
                <a:latin typeface="Times" pitchFamily="-107" charset="0"/>
                <a:ea typeface="+mn-ea"/>
                <a:cs typeface="+mn-cs"/>
              </a:rPr>
              <a:t>Samian</a:t>
            </a:r>
            <a:r>
              <a:rPr lang="en-US" sz="1000" i="1" dirty="0" smtClean="0">
                <a:latin typeface="Times" pitchFamily="-107" charset="0"/>
                <a:ea typeface="+mn-ea"/>
                <a:cs typeface="+mn-cs"/>
              </a:rPr>
              <a:t> </a:t>
            </a:r>
            <a:r>
              <a:rPr lang="en-US" sz="1000" i="1" dirty="0">
                <a:latin typeface="Times" pitchFamily="-107" charset="0"/>
                <a:ea typeface="+mn-ea"/>
                <a:cs typeface="+mn-cs"/>
              </a:rPr>
              <a:t>shard is part of the handling collection which schools can use.  Were the two stonemasons (R7 &amp; 10) particularly religious or was it a useful marketing strategy to place an altar here where other potential customers could see it and perhaps commission one for themselves?</a:t>
            </a:r>
            <a:endParaRPr lang="en-US" sz="1000" b="1" dirty="0">
              <a:latin typeface="Times" pitchFamily="-107" charset="0"/>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669143"/>
          </a:xfrm>
        </p:spPr>
        <p:txBody>
          <a:bodyPr>
            <a:normAutofit/>
          </a:bodyPr>
          <a:lstStyle/>
          <a:p>
            <a:r>
              <a:rPr lang="en-US" b="1" dirty="0" smtClean="0"/>
              <a:t>Citizenship, multiculturalism, slavery and the status of women:</a:t>
            </a:r>
            <a:endParaRPr lang="en-US" b="1" dirty="0"/>
          </a:p>
        </p:txBody>
      </p:sp>
      <p:sp>
        <p:nvSpPr>
          <p:cNvPr id="3" name="Subtitle 2"/>
          <p:cNvSpPr>
            <a:spLocks noGrp="1"/>
          </p:cNvSpPr>
          <p:nvPr>
            <p:ph idx="1"/>
          </p:nvPr>
        </p:nvSpPr>
        <p:spPr>
          <a:xfrm>
            <a:off x="457200" y="1842105"/>
            <a:ext cx="8686800" cy="5015895"/>
          </a:xfrm>
        </p:spPr>
        <p:txBody>
          <a:bodyPr>
            <a:normAutofit/>
          </a:bodyPr>
          <a:lstStyle/>
          <a:p>
            <a:r>
              <a:rPr lang="en-US" sz="2800" dirty="0" smtClean="0"/>
              <a:t>who actually lived in Roman Bath?</a:t>
            </a:r>
          </a:p>
          <a:p>
            <a:r>
              <a:rPr lang="en-US" sz="2800" dirty="0" smtClean="0"/>
              <a:t>how did the society work?</a:t>
            </a:r>
          </a:p>
          <a:p>
            <a:r>
              <a:rPr lang="en-US" sz="2800" dirty="0" smtClean="0"/>
              <a:t>who were the slaves?</a:t>
            </a:r>
          </a:p>
          <a:p>
            <a:r>
              <a:rPr lang="en-US" sz="2800" dirty="0" smtClean="0"/>
              <a:t>what was the status of freedmen and women?</a:t>
            </a:r>
          </a:p>
          <a:p>
            <a:r>
              <a:rPr lang="en-US" sz="2800" dirty="0" smtClean="0"/>
              <a:t>how independent could a woman be?</a:t>
            </a:r>
          </a:p>
          <a:p>
            <a:r>
              <a:rPr lang="en-US" sz="2800" dirty="0" smtClean="0"/>
              <a:t>what did it mean to be a Roman citizen?</a:t>
            </a:r>
          </a:p>
          <a:p>
            <a:r>
              <a:rPr lang="en-US" sz="2800" dirty="0" smtClean="0"/>
              <a:t>was there any social mobility: could individuals improve their status in life easily?</a:t>
            </a:r>
          </a:p>
          <a:p>
            <a:r>
              <a:rPr lang="en-US" sz="2800" dirty="0" smtClean="0"/>
              <a:t>How did the Romans extend their ‘</a:t>
            </a:r>
            <a:r>
              <a:rPr lang="en-US" sz="2800" dirty="0" err="1" smtClean="0"/>
              <a:t>Romanisation</a:t>
            </a:r>
            <a:r>
              <a:rPr lang="en-US" sz="2800" dirty="0" smtClean="0"/>
              <a:t>’ policy to create a feeling of unity throughout their empire?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5" name="TextBox 3"/>
          <p:cNvSpPr txBox="1">
            <a:spLocks noChangeArrowheads="1"/>
          </p:cNvSpPr>
          <p:nvPr/>
        </p:nvSpPr>
        <p:spPr bwMode="auto">
          <a:xfrm>
            <a:off x="0" y="0"/>
            <a:ext cx="9144000" cy="6817253"/>
          </a:xfrm>
          <a:prstGeom prst="rect">
            <a:avLst/>
          </a:prstGeom>
          <a:noFill/>
          <a:ln w="9525">
            <a:noFill/>
            <a:miter lim="800000"/>
            <a:headEnd/>
            <a:tailEnd/>
          </a:ln>
        </p:spPr>
        <p:txBody>
          <a:bodyPr wrap="square">
            <a:prstTxWarp prst="textNoShape">
              <a:avLst/>
            </a:prstTxWarp>
            <a:spAutoFit/>
          </a:bodyPr>
          <a:lstStyle/>
          <a:p>
            <a:pPr>
              <a:defRPr/>
            </a:pPr>
            <a:r>
              <a:rPr lang="en-US" sz="1400" b="1" dirty="0" smtClean="0">
                <a:latin typeface="Times" pitchFamily="-107" charset="0"/>
              </a:rPr>
              <a:t> </a:t>
            </a:r>
            <a:r>
              <a:rPr lang="en-US" b="1" dirty="0" smtClean="0">
                <a:latin typeface="Times" pitchFamily="-107" charset="0"/>
              </a:rPr>
              <a:t>Roman society 2                                                                  </a:t>
            </a:r>
            <a:r>
              <a:rPr lang="en-US" sz="1400" b="1" dirty="0" smtClean="0">
                <a:latin typeface="Times" pitchFamily="-107" charset="0"/>
              </a:rPr>
              <a:t>Name  </a:t>
            </a:r>
            <a:r>
              <a:rPr lang="en-US" sz="1400" b="1" dirty="0">
                <a:latin typeface="Times" pitchFamily="-107" charset="0"/>
              </a:rPr>
              <a:t>………………………………..</a:t>
            </a:r>
            <a:r>
              <a:rPr lang="en-US" sz="1400" b="1" dirty="0" smtClean="0">
                <a:latin typeface="Times" pitchFamily="-107" charset="0"/>
              </a:rPr>
              <a:t> </a:t>
            </a:r>
          </a:p>
          <a:p>
            <a:pPr>
              <a:defRPr/>
            </a:pPr>
            <a:r>
              <a:rPr lang="en-US" sz="1100" i="1" dirty="0" smtClean="0"/>
              <a:t>Use information from the </a:t>
            </a:r>
            <a:r>
              <a:rPr lang="en-US" sz="1100" i="1" dirty="0" err="1" smtClean="0"/>
              <a:t>webpages</a:t>
            </a:r>
            <a:r>
              <a:rPr lang="en-US" sz="1100" i="1" dirty="0" smtClean="0"/>
              <a:t>, Decoders and your answers to the altars and tombstone sheets -  or from the  translation sheet .</a:t>
            </a:r>
          </a:p>
          <a:p>
            <a:pPr>
              <a:defRPr/>
            </a:pPr>
            <a:r>
              <a:rPr lang="en-US" sz="1100" b="1" dirty="0" smtClean="0">
                <a:latin typeface="Times" pitchFamily="-107" charset="0"/>
              </a:rPr>
              <a:t>What can we find out about ….</a:t>
            </a:r>
          </a:p>
          <a:p>
            <a:pPr>
              <a:defRPr/>
            </a:pPr>
            <a:r>
              <a:rPr lang="en-US" sz="900" i="1" dirty="0" smtClean="0">
                <a:latin typeface="Times" pitchFamily="-107" charset="0"/>
              </a:rPr>
              <a:t>                                                                      </a:t>
            </a:r>
            <a:endParaRPr lang="en-US" sz="1100" b="1" dirty="0" smtClean="0">
              <a:latin typeface="Times" pitchFamily="-107" charset="0"/>
            </a:endParaRPr>
          </a:p>
          <a:p>
            <a:pPr marL="228600" indent="-228600">
              <a:buFontTx/>
              <a:buAutoNum type="arabicPeriod"/>
              <a:defRPr/>
            </a:pPr>
            <a:r>
              <a:rPr lang="en-US" sz="1100" b="1" dirty="0" smtClean="0">
                <a:latin typeface="Times" pitchFamily="-107" charset="0"/>
              </a:rPr>
              <a:t>Slaves</a:t>
            </a:r>
          </a:p>
          <a:p>
            <a:pPr marL="228600" indent="-228600">
              <a:buFontTx/>
              <a:buAutoNum type="arabicPeriod"/>
              <a:defRPr/>
            </a:pPr>
            <a:endParaRPr lang="en-US" sz="1100" b="1" dirty="0" smtClean="0">
              <a:latin typeface="Times" pitchFamily="-107" charset="0"/>
            </a:endParaRPr>
          </a:p>
          <a:p>
            <a:pPr marL="228600" indent="-228600">
              <a:defRPr/>
            </a:pPr>
            <a:r>
              <a:rPr lang="en-US" sz="1100" b="1" dirty="0" smtClean="0">
                <a:latin typeface="Times" pitchFamily="-107" charset="0"/>
              </a:rPr>
              <a:t>2.  Freedmen and Freedwomen       Stones R6, R4, R5, T11, T7</a:t>
            </a:r>
          </a:p>
          <a:p>
            <a:pPr marL="228600" indent="-228600">
              <a:defRPr/>
            </a:pPr>
            <a:r>
              <a:rPr lang="en-US" sz="1100" b="1" dirty="0" smtClean="0">
                <a:latin typeface="Times" pitchFamily="-107" charset="0"/>
              </a:rPr>
              <a:t> </a:t>
            </a:r>
          </a:p>
          <a:p>
            <a:pPr marL="228600" indent="-228600">
              <a:buFontTx/>
              <a:buAutoNum type="arabicPeriod"/>
              <a:defRPr/>
            </a:pPr>
            <a:endParaRPr lang="en-US" sz="1100" b="1" dirty="0" smtClean="0">
              <a:latin typeface="Times" pitchFamily="-107" charset="0"/>
            </a:endParaRPr>
          </a:p>
          <a:p>
            <a:pPr marL="228600" indent="-228600">
              <a:defRPr/>
            </a:pPr>
            <a:endParaRPr lang="en-US" sz="1100" b="1" dirty="0" smtClean="0">
              <a:latin typeface="Times" pitchFamily="-107" charset="0"/>
            </a:endParaRPr>
          </a:p>
          <a:p>
            <a:pPr marL="228600" indent="-228600">
              <a:buFontTx/>
              <a:buAutoNum type="arabicPeriod"/>
              <a:defRPr/>
            </a:pPr>
            <a:endParaRPr lang="en-US" sz="1100" b="1" dirty="0" smtClean="0">
              <a:latin typeface="Times" pitchFamily="-107" charset="0"/>
            </a:endParaRPr>
          </a:p>
          <a:p>
            <a:pPr marL="228600" indent="-228600">
              <a:buAutoNum type="arabicPeriod" startAt="3"/>
              <a:defRPr/>
            </a:pPr>
            <a:r>
              <a:rPr lang="en-US" sz="1100" b="1" dirty="0" smtClean="0">
                <a:latin typeface="Times" pitchFamily="-107" charset="0"/>
              </a:rPr>
              <a:t>Imperial freedmen        Stone P5</a:t>
            </a:r>
          </a:p>
          <a:p>
            <a:pPr marL="228600" indent="-228600">
              <a:defRPr/>
            </a:pPr>
            <a:endParaRPr lang="en-US" sz="1100" b="1" dirty="0" smtClean="0">
              <a:latin typeface="Times" pitchFamily="-107" charset="0"/>
            </a:endParaRPr>
          </a:p>
          <a:p>
            <a:pPr marL="228600" indent="-228600">
              <a:defRPr/>
            </a:pPr>
            <a:endParaRPr lang="en-US" sz="1100" b="1" dirty="0" smtClean="0">
              <a:latin typeface="Times" pitchFamily="-107" charset="0"/>
            </a:endParaRPr>
          </a:p>
          <a:p>
            <a:pPr marL="228600" indent="-228600">
              <a:defRPr/>
            </a:pPr>
            <a:r>
              <a:rPr lang="en-US" sz="1100" b="1" dirty="0" smtClean="0">
                <a:latin typeface="Times" pitchFamily="-107" charset="0"/>
              </a:rPr>
              <a:t>4.  Citizens of a town and </a:t>
            </a:r>
            <a:r>
              <a:rPr lang="en-US" sz="1100" b="1" i="1" dirty="0" err="1" smtClean="0">
                <a:latin typeface="Times" pitchFamily="-107" charset="0"/>
              </a:rPr>
              <a:t>decuriones</a:t>
            </a:r>
            <a:r>
              <a:rPr lang="en-US" sz="1100" b="1" i="1" dirty="0" smtClean="0">
                <a:latin typeface="Times" pitchFamily="-107" charset="0"/>
              </a:rPr>
              <a:t> </a:t>
            </a:r>
            <a:r>
              <a:rPr lang="en-US" sz="1100" dirty="0" smtClean="0">
                <a:latin typeface="Times" pitchFamily="-107" charset="0"/>
              </a:rPr>
              <a:t>(members of the Town Council)</a:t>
            </a:r>
          </a:p>
          <a:p>
            <a:pPr marL="228600" indent="-228600">
              <a:defRPr/>
            </a:pPr>
            <a:r>
              <a:rPr lang="en-US" sz="1100" b="1" dirty="0" smtClean="0">
                <a:latin typeface="Times" pitchFamily="-107" charset="0"/>
              </a:rPr>
              <a:t> Stones P3a, P3b</a:t>
            </a:r>
            <a:endParaRPr lang="en-US" sz="1100" dirty="0" smtClean="0">
              <a:latin typeface="Times" pitchFamily="-107" charset="0"/>
            </a:endParaRPr>
          </a:p>
          <a:p>
            <a:pPr marL="228600" indent="-228600">
              <a:buAutoNum type="arabicPeriod" startAt="4"/>
              <a:defRPr/>
            </a:pPr>
            <a:endParaRPr lang="en-US" sz="1100" dirty="0" smtClean="0">
              <a:latin typeface="Times" pitchFamily="-107" charset="0"/>
            </a:endParaRPr>
          </a:p>
          <a:p>
            <a:pPr marL="228600" indent="-228600">
              <a:buAutoNum type="arabicPeriod" startAt="4"/>
              <a:defRPr/>
            </a:pPr>
            <a:endParaRPr lang="en-US" sz="1100" dirty="0" smtClean="0">
              <a:latin typeface="Times" pitchFamily="-107" charset="0"/>
            </a:endParaRPr>
          </a:p>
          <a:p>
            <a:pPr marL="228600" indent="-228600">
              <a:defRPr/>
            </a:pPr>
            <a:r>
              <a:rPr lang="en-US" sz="1100" b="1" dirty="0" smtClean="0">
                <a:latin typeface="Times" pitchFamily="-107" charset="0"/>
              </a:rPr>
              <a:t>5.   Women         Stones T7, T8, T11</a:t>
            </a:r>
          </a:p>
          <a:p>
            <a:pPr marL="228600" indent="-228600">
              <a:buAutoNum type="arabicPeriod" startAt="4"/>
              <a:defRPr/>
            </a:pPr>
            <a:endParaRPr lang="en-US" sz="1100" dirty="0" smtClean="0">
              <a:latin typeface="Times" pitchFamily="-107" charset="0"/>
            </a:endParaRPr>
          </a:p>
          <a:p>
            <a:pPr marL="228600" indent="-228600">
              <a:defRPr/>
            </a:pPr>
            <a:endParaRPr lang="en-US" sz="1100" dirty="0" smtClean="0">
              <a:latin typeface="Times" pitchFamily="-107" charset="0"/>
            </a:endParaRPr>
          </a:p>
          <a:p>
            <a:pPr marL="228600" indent="-228600">
              <a:defRPr/>
            </a:pPr>
            <a:endParaRPr lang="en-US" sz="1100" dirty="0" smtClean="0">
              <a:latin typeface="Times" pitchFamily="-107" charset="0"/>
            </a:endParaRPr>
          </a:p>
          <a:p>
            <a:pPr marL="228600" indent="-228600">
              <a:defRPr/>
            </a:pPr>
            <a:r>
              <a:rPr lang="en-US" sz="1100" dirty="0" smtClean="0">
                <a:latin typeface="Times" pitchFamily="-107" charset="0"/>
              </a:rPr>
              <a:t>6.  </a:t>
            </a:r>
            <a:r>
              <a:rPr lang="en-US" sz="1100" b="1" dirty="0" smtClean="0">
                <a:latin typeface="Times" pitchFamily="-107" charset="0"/>
              </a:rPr>
              <a:t>Roman citizens        Stones R1, R4-5, P4,  P9,  T2, T11, R8, T8 </a:t>
            </a:r>
          </a:p>
          <a:p>
            <a:pPr marL="228600" indent="-228600">
              <a:defRPr/>
            </a:pPr>
            <a:endParaRPr lang="en-US" sz="1100" b="1" dirty="0" smtClean="0">
              <a:latin typeface="Times" pitchFamily="-107" charset="0"/>
            </a:endParaRPr>
          </a:p>
          <a:p>
            <a:pPr marL="228600" indent="-228600">
              <a:defRPr/>
            </a:pPr>
            <a:endParaRPr lang="en-US" sz="1100" b="1" dirty="0" smtClean="0">
              <a:latin typeface="Times" pitchFamily="-107" charset="0"/>
            </a:endParaRPr>
          </a:p>
          <a:p>
            <a:pPr marL="228600" indent="-228600">
              <a:defRPr/>
            </a:pPr>
            <a:endParaRPr lang="en-US" sz="1100" b="1" dirty="0" smtClean="0">
              <a:latin typeface="Times" pitchFamily="-107" charset="0"/>
            </a:endParaRPr>
          </a:p>
          <a:p>
            <a:pPr marL="228600" indent="-228600">
              <a:buFontTx/>
              <a:buAutoNum type="arabicPeriod" startAt="7"/>
              <a:defRPr/>
            </a:pPr>
            <a:r>
              <a:rPr lang="en-US" sz="1100" b="1" dirty="0" smtClean="0">
                <a:latin typeface="Times" pitchFamily="-107" charset="0"/>
              </a:rPr>
              <a:t>Roman soldiers       Stones T2, T3, T4, R4, R5, R8, P4</a:t>
            </a:r>
          </a:p>
          <a:p>
            <a:pPr marL="228600" indent="-228600">
              <a:buAutoNum type="arabicPeriod" startAt="7"/>
              <a:defRPr/>
            </a:pPr>
            <a:endParaRPr lang="en-US" sz="1100" b="1" dirty="0" smtClean="0">
              <a:latin typeface="Times" pitchFamily="-107" charset="0"/>
            </a:endParaRPr>
          </a:p>
          <a:p>
            <a:pPr marL="228600" indent="-228600">
              <a:buAutoNum type="arabicPeriod" startAt="7"/>
              <a:defRPr/>
            </a:pPr>
            <a:endParaRPr lang="en-US" sz="1100" b="1" dirty="0" smtClean="0">
              <a:latin typeface="Times" pitchFamily="-107" charset="0"/>
            </a:endParaRPr>
          </a:p>
          <a:p>
            <a:pPr marL="228600" indent="-228600">
              <a:buAutoNum type="arabicPeriod" startAt="7"/>
              <a:defRPr/>
            </a:pPr>
            <a:r>
              <a:rPr lang="en-US" sz="1100" b="1" dirty="0" smtClean="0">
                <a:latin typeface="Times" pitchFamily="-107" charset="0"/>
              </a:rPr>
              <a:t>Emperors       Stones R8, P1, P2, P5, P6 </a:t>
            </a:r>
          </a:p>
          <a:p>
            <a:pPr marL="228600" indent="-228600">
              <a:buAutoNum type="arabicPeriod" startAt="7"/>
              <a:defRPr/>
            </a:pPr>
            <a:endParaRPr lang="en-US" sz="1100" b="1" dirty="0" smtClean="0">
              <a:latin typeface="Times" pitchFamily="-107" charset="0"/>
            </a:endParaRPr>
          </a:p>
          <a:p>
            <a:pPr marL="228600" indent="-228600">
              <a:buAutoNum type="arabicPeriod" startAt="7"/>
              <a:defRPr/>
            </a:pPr>
            <a:endParaRPr lang="en-US" sz="1100" b="1" dirty="0" smtClean="0">
              <a:latin typeface="Times" pitchFamily="-107" charset="0"/>
            </a:endParaRPr>
          </a:p>
          <a:p>
            <a:pPr marL="228600" indent="-228600">
              <a:buAutoNum type="arabicPeriod" startAt="7"/>
              <a:defRPr/>
            </a:pPr>
            <a:r>
              <a:rPr lang="en-US" sz="1100" b="1" dirty="0" smtClean="0">
                <a:latin typeface="Times" pitchFamily="-107" charset="0"/>
              </a:rPr>
              <a:t>List the places around the world where the people came from. </a:t>
            </a:r>
          </a:p>
          <a:p>
            <a:pPr marL="228600" indent="-228600">
              <a:defRPr/>
            </a:pPr>
            <a:r>
              <a:rPr lang="en-US" sz="1100" b="1" dirty="0" smtClean="0">
                <a:latin typeface="Times" pitchFamily="-107" charset="0"/>
              </a:rPr>
              <a:t>Stones T2, T3, T4, T7, T8, R3, R7  </a:t>
            </a:r>
            <a:endParaRPr lang="en-US" sz="1100" dirty="0" smtClean="0">
              <a:latin typeface="Times" pitchFamily="-107" charset="0"/>
            </a:endParaRPr>
          </a:p>
          <a:p>
            <a:pPr marL="228600" indent="-228600">
              <a:defRPr/>
            </a:pPr>
            <a:endParaRPr lang="en-US" sz="1100" b="1" dirty="0" smtClean="0">
              <a:latin typeface="Times" pitchFamily="-107" charset="0"/>
            </a:endParaRPr>
          </a:p>
          <a:p>
            <a:pPr marL="228600" indent="-228600">
              <a:defRPr/>
            </a:pPr>
            <a:endParaRPr lang="en-US" sz="1100" b="1" dirty="0" smtClean="0">
              <a:latin typeface="Times" pitchFamily="-107" charset="0"/>
            </a:endParaRPr>
          </a:p>
          <a:p>
            <a:pPr marL="228600" indent="-228600">
              <a:defRPr/>
            </a:pPr>
            <a:r>
              <a:rPr lang="en-US" sz="1100" b="1" dirty="0" smtClean="0">
                <a:latin typeface="Times" pitchFamily="-107" charset="0"/>
              </a:rPr>
              <a:t>10.  Tradesmen/advertisers    Stones R7, R10  (P7, P8)</a:t>
            </a:r>
          </a:p>
          <a:p>
            <a:pPr marL="228600" indent="-228600">
              <a:defRPr/>
            </a:pPr>
            <a:endParaRPr lang="en-US" sz="1100" b="1" dirty="0" smtClean="0">
              <a:latin typeface="Times" pitchFamily="-107"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TextBox 3"/>
          <p:cNvSpPr txBox="1">
            <a:spLocks noChangeArrowheads="1"/>
          </p:cNvSpPr>
          <p:nvPr/>
        </p:nvSpPr>
        <p:spPr bwMode="auto">
          <a:xfrm>
            <a:off x="152400" y="28556"/>
            <a:ext cx="8839200" cy="954107"/>
          </a:xfrm>
          <a:prstGeom prst="rect">
            <a:avLst/>
          </a:prstGeom>
          <a:noFill/>
          <a:ln w="9525">
            <a:noFill/>
            <a:miter lim="800000"/>
            <a:headEnd/>
            <a:tailEnd/>
          </a:ln>
        </p:spPr>
        <p:txBody>
          <a:bodyPr>
            <a:prstTxWarp prst="textNoShape">
              <a:avLst/>
            </a:prstTxWarp>
            <a:spAutoFit/>
          </a:bodyPr>
          <a:lstStyle/>
          <a:p>
            <a:r>
              <a:rPr lang="en-US" sz="2800" b="1" dirty="0"/>
              <a:t>Several people who left dedicatory altars or tombstones at Bath recorded where they originally came from …..</a:t>
            </a:r>
          </a:p>
        </p:txBody>
      </p:sp>
      <p:sp>
        <p:nvSpPr>
          <p:cNvPr id="67593" name="TextBox 10"/>
          <p:cNvSpPr txBox="1">
            <a:spLocks noChangeArrowheads="1"/>
          </p:cNvSpPr>
          <p:nvPr/>
        </p:nvSpPr>
        <p:spPr bwMode="auto">
          <a:xfrm>
            <a:off x="1795469" y="1028829"/>
            <a:ext cx="2382762" cy="369332"/>
          </a:xfrm>
          <a:prstGeom prst="rect">
            <a:avLst/>
          </a:prstGeom>
          <a:noFill/>
          <a:ln w="9525">
            <a:noFill/>
            <a:miter lim="800000"/>
            <a:headEnd/>
            <a:tailEnd/>
          </a:ln>
        </p:spPr>
        <p:txBody>
          <a:bodyPr wrap="square">
            <a:prstTxWarp prst="textNoShape">
              <a:avLst/>
            </a:prstTxWarp>
            <a:spAutoFit/>
          </a:bodyPr>
          <a:lstStyle/>
          <a:p>
            <a:r>
              <a:rPr lang="en-US" b="1" dirty="0" smtClean="0"/>
              <a:t>T3  </a:t>
            </a:r>
            <a:r>
              <a:rPr lang="en-US" dirty="0" smtClean="0"/>
              <a:t>Julius</a:t>
            </a:r>
            <a:r>
              <a:rPr lang="en-US" b="1" dirty="0" smtClean="0"/>
              <a:t> </a:t>
            </a:r>
            <a:r>
              <a:rPr lang="en-US" dirty="0" err="1" smtClean="0"/>
              <a:t>Vitalis</a:t>
            </a:r>
            <a:endParaRPr lang="en-US" dirty="0" smtClean="0"/>
          </a:p>
        </p:txBody>
      </p:sp>
      <p:sp>
        <p:nvSpPr>
          <p:cNvPr id="67594" name="TextBox 11"/>
          <p:cNvSpPr txBox="1">
            <a:spLocks noChangeArrowheads="1"/>
          </p:cNvSpPr>
          <p:nvPr/>
        </p:nvSpPr>
        <p:spPr bwMode="auto">
          <a:xfrm>
            <a:off x="6746815" y="2712285"/>
            <a:ext cx="2244786" cy="369332"/>
          </a:xfrm>
          <a:prstGeom prst="rect">
            <a:avLst/>
          </a:prstGeom>
          <a:noFill/>
          <a:ln w="9525">
            <a:noFill/>
            <a:miter lim="800000"/>
            <a:headEnd/>
            <a:tailEnd/>
          </a:ln>
        </p:spPr>
        <p:txBody>
          <a:bodyPr wrap="square">
            <a:prstTxWarp prst="textNoShape">
              <a:avLst/>
            </a:prstTxWarp>
            <a:spAutoFit/>
          </a:bodyPr>
          <a:lstStyle/>
          <a:p>
            <a:r>
              <a:rPr lang="en-US" b="1" dirty="0" smtClean="0"/>
              <a:t>T2 </a:t>
            </a:r>
            <a:r>
              <a:rPr lang="en-US" dirty="0" err="1" smtClean="0"/>
              <a:t>Vitellius</a:t>
            </a:r>
            <a:r>
              <a:rPr lang="en-US" b="1" dirty="0" smtClean="0"/>
              <a:t> </a:t>
            </a:r>
            <a:r>
              <a:rPr lang="en-US" dirty="0" err="1" smtClean="0"/>
              <a:t>Tancinus</a:t>
            </a:r>
            <a:endParaRPr lang="en-US" dirty="0" smtClean="0"/>
          </a:p>
        </p:txBody>
      </p:sp>
      <p:sp>
        <p:nvSpPr>
          <p:cNvPr id="12" name="TextBox 11"/>
          <p:cNvSpPr txBox="1"/>
          <p:nvPr/>
        </p:nvSpPr>
        <p:spPr>
          <a:xfrm>
            <a:off x="7349671" y="1028829"/>
            <a:ext cx="1686379" cy="369332"/>
          </a:xfrm>
          <a:prstGeom prst="rect">
            <a:avLst/>
          </a:prstGeom>
          <a:noFill/>
        </p:spPr>
        <p:txBody>
          <a:bodyPr wrap="square" rtlCol="0">
            <a:spAutoFit/>
          </a:bodyPr>
          <a:lstStyle/>
          <a:p>
            <a:r>
              <a:rPr lang="en-US" dirty="0" smtClean="0"/>
              <a:t> </a:t>
            </a:r>
            <a:r>
              <a:rPr lang="en-US" b="1" dirty="0" smtClean="0"/>
              <a:t>R3 </a:t>
            </a:r>
            <a:r>
              <a:rPr lang="en-US" dirty="0" err="1" smtClean="0"/>
              <a:t>Peregrinus</a:t>
            </a:r>
            <a:r>
              <a:rPr lang="en-US" dirty="0" smtClean="0"/>
              <a:t> </a:t>
            </a:r>
            <a:endParaRPr lang="en-US" dirty="0"/>
          </a:p>
        </p:txBody>
      </p:sp>
      <p:sp>
        <p:nvSpPr>
          <p:cNvPr id="13" name="TextBox 12"/>
          <p:cNvSpPr txBox="1"/>
          <p:nvPr/>
        </p:nvSpPr>
        <p:spPr>
          <a:xfrm>
            <a:off x="7478485" y="4592326"/>
            <a:ext cx="1641929" cy="369332"/>
          </a:xfrm>
          <a:prstGeom prst="rect">
            <a:avLst/>
          </a:prstGeom>
          <a:noFill/>
        </p:spPr>
        <p:txBody>
          <a:bodyPr wrap="square" rtlCol="0">
            <a:spAutoFit/>
          </a:bodyPr>
          <a:lstStyle/>
          <a:p>
            <a:r>
              <a:rPr lang="en-US" b="1" dirty="0" smtClean="0"/>
              <a:t>T4  </a:t>
            </a:r>
            <a:r>
              <a:rPr lang="en-US" dirty="0" err="1" smtClean="0"/>
              <a:t>Antigonus</a:t>
            </a:r>
            <a:endParaRPr lang="en-US" dirty="0"/>
          </a:p>
        </p:txBody>
      </p:sp>
      <p:pic>
        <p:nvPicPr>
          <p:cNvPr id="30" name="Picture 29" descr="Bathtvitalisfabric.jpeg"/>
          <p:cNvPicPr>
            <a:picLocks noChangeAspect="1"/>
          </p:cNvPicPr>
          <p:nvPr/>
        </p:nvPicPr>
        <p:blipFill>
          <a:blip r:embed="rId2"/>
          <a:stretch>
            <a:fillRect/>
          </a:stretch>
        </p:blipFill>
        <p:spPr>
          <a:xfrm>
            <a:off x="61010" y="922107"/>
            <a:ext cx="1372707" cy="2762447"/>
          </a:xfrm>
          <a:prstGeom prst="rect">
            <a:avLst/>
          </a:prstGeom>
        </p:spPr>
      </p:pic>
      <p:pic>
        <p:nvPicPr>
          <p:cNvPr id="31" name="Picture 30" descr="Bathtrusonia 1.jpeg"/>
          <p:cNvPicPr>
            <a:picLocks noChangeAspect="1"/>
          </p:cNvPicPr>
          <p:nvPr/>
        </p:nvPicPr>
        <p:blipFill>
          <a:blip r:embed="rId3"/>
          <a:stretch>
            <a:fillRect/>
          </a:stretch>
        </p:blipFill>
        <p:spPr>
          <a:xfrm>
            <a:off x="61010" y="5441157"/>
            <a:ext cx="2362135" cy="1365807"/>
          </a:xfrm>
          <a:prstGeom prst="rect">
            <a:avLst/>
          </a:prstGeom>
        </p:spPr>
      </p:pic>
      <p:pic>
        <p:nvPicPr>
          <p:cNvPr id="32" name="Picture 31" descr="Bathaltpriscustoutiusf.jpeg"/>
          <p:cNvPicPr>
            <a:picLocks noChangeAspect="1"/>
          </p:cNvPicPr>
          <p:nvPr/>
        </p:nvPicPr>
        <p:blipFill>
          <a:blip r:embed="rId4"/>
          <a:stretch>
            <a:fillRect/>
          </a:stretch>
        </p:blipFill>
        <p:spPr>
          <a:xfrm>
            <a:off x="152400" y="3803131"/>
            <a:ext cx="1433717" cy="1690137"/>
          </a:xfrm>
          <a:prstGeom prst="rect">
            <a:avLst/>
          </a:prstGeom>
        </p:spPr>
      </p:pic>
      <p:pic>
        <p:nvPicPr>
          <p:cNvPr id="33" name="Picture 32" descr="Bathaltperegrinus.jpeg"/>
          <p:cNvPicPr>
            <a:picLocks noChangeAspect="1"/>
          </p:cNvPicPr>
          <p:nvPr/>
        </p:nvPicPr>
        <p:blipFill>
          <a:blip r:embed="rId5"/>
          <a:stretch>
            <a:fillRect/>
          </a:stretch>
        </p:blipFill>
        <p:spPr>
          <a:xfrm>
            <a:off x="4417034" y="922107"/>
            <a:ext cx="1272565" cy="2280242"/>
          </a:xfrm>
          <a:prstGeom prst="rect">
            <a:avLst/>
          </a:prstGeom>
        </p:spPr>
      </p:pic>
      <p:pic>
        <p:nvPicPr>
          <p:cNvPr id="34" name="Picture 33" descr="Bathtvitellius.jpeg"/>
          <p:cNvPicPr>
            <a:picLocks noChangeAspect="1"/>
          </p:cNvPicPr>
          <p:nvPr/>
        </p:nvPicPr>
        <p:blipFill>
          <a:blip r:embed="rId6"/>
          <a:stretch>
            <a:fillRect/>
          </a:stretch>
        </p:blipFill>
        <p:spPr>
          <a:xfrm>
            <a:off x="4178231" y="3280806"/>
            <a:ext cx="2220771" cy="1365806"/>
          </a:xfrm>
          <a:prstGeom prst="rect">
            <a:avLst/>
          </a:prstGeom>
        </p:spPr>
      </p:pic>
      <p:pic>
        <p:nvPicPr>
          <p:cNvPr id="35" name="Picture 34" descr="Bathtantigonus.jpeg"/>
          <p:cNvPicPr>
            <a:picLocks noChangeAspect="1"/>
          </p:cNvPicPr>
          <p:nvPr/>
        </p:nvPicPr>
        <p:blipFill>
          <a:blip r:embed="rId7"/>
          <a:stretch>
            <a:fillRect/>
          </a:stretch>
        </p:blipFill>
        <p:spPr>
          <a:xfrm>
            <a:off x="4802954" y="4818619"/>
            <a:ext cx="1454251" cy="1983739"/>
          </a:xfrm>
          <a:prstGeom prst="rect">
            <a:avLst/>
          </a:prstGeom>
        </p:spPr>
      </p:pic>
      <p:sp>
        <p:nvSpPr>
          <p:cNvPr id="36" name="TextBox 35"/>
          <p:cNvSpPr txBox="1"/>
          <p:nvPr/>
        </p:nvSpPr>
        <p:spPr>
          <a:xfrm>
            <a:off x="1973269" y="3535399"/>
            <a:ext cx="1430331" cy="369332"/>
          </a:xfrm>
          <a:prstGeom prst="rect">
            <a:avLst/>
          </a:prstGeom>
          <a:noFill/>
        </p:spPr>
        <p:txBody>
          <a:bodyPr wrap="square" rtlCol="0">
            <a:spAutoFit/>
          </a:bodyPr>
          <a:lstStyle/>
          <a:p>
            <a:r>
              <a:rPr lang="en-US" b="1" dirty="0" smtClean="0"/>
              <a:t>R7 </a:t>
            </a:r>
            <a:r>
              <a:rPr lang="en-US" dirty="0" err="1" smtClean="0"/>
              <a:t>Priscus</a:t>
            </a:r>
            <a:endParaRPr lang="en-US" dirty="0"/>
          </a:p>
        </p:txBody>
      </p:sp>
      <p:sp>
        <p:nvSpPr>
          <p:cNvPr id="37" name="TextBox 36"/>
          <p:cNvSpPr txBox="1"/>
          <p:nvPr/>
        </p:nvSpPr>
        <p:spPr>
          <a:xfrm>
            <a:off x="2622925" y="5441157"/>
            <a:ext cx="1648435" cy="369332"/>
          </a:xfrm>
          <a:prstGeom prst="rect">
            <a:avLst/>
          </a:prstGeom>
          <a:noFill/>
        </p:spPr>
        <p:txBody>
          <a:bodyPr wrap="square" rtlCol="0">
            <a:spAutoFit/>
          </a:bodyPr>
          <a:lstStyle/>
          <a:p>
            <a:r>
              <a:rPr lang="en-US" b="1" dirty="0" smtClean="0"/>
              <a:t>T8 </a:t>
            </a:r>
            <a:r>
              <a:rPr lang="en-US" dirty="0" err="1" smtClean="0"/>
              <a:t>Rusonia</a:t>
            </a:r>
            <a:endParaRPr lang="en-US" dirty="0" smtClean="0"/>
          </a:p>
        </p:txBody>
      </p:sp>
      <p:cxnSp>
        <p:nvCxnSpPr>
          <p:cNvPr id="38" name="Straight Arrow Connector 37"/>
          <p:cNvCxnSpPr/>
          <p:nvPr/>
        </p:nvCxnSpPr>
        <p:spPr>
          <a:xfrm>
            <a:off x="1264363" y="4646612"/>
            <a:ext cx="1358562" cy="1588"/>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sp>
        <p:nvSpPr>
          <p:cNvPr id="40" name="TextBox 39"/>
          <p:cNvSpPr txBox="1"/>
          <p:nvPr/>
        </p:nvSpPr>
        <p:spPr>
          <a:xfrm>
            <a:off x="1600200" y="1676400"/>
            <a:ext cx="2256556" cy="646331"/>
          </a:xfrm>
          <a:prstGeom prst="rect">
            <a:avLst/>
          </a:prstGeom>
          <a:noFill/>
        </p:spPr>
        <p:txBody>
          <a:bodyPr wrap="square" rtlCol="0">
            <a:spAutoFit/>
          </a:bodyPr>
          <a:lstStyle/>
          <a:p>
            <a:r>
              <a:rPr lang="en-US" b="1" dirty="0" smtClean="0"/>
              <a:t>EX NATIONE BELGA</a:t>
            </a:r>
          </a:p>
          <a:p>
            <a:r>
              <a:rPr lang="en-US" dirty="0" smtClean="0"/>
              <a:t>from the </a:t>
            </a:r>
            <a:r>
              <a:rPr lang="en-US" dirty="0" err="1" smtClean="0"/>
              <a:t>Belgae</a:t>
            </a:r>
            <a:r>
              <a:rPr lang="en-US" dirty="0" smtClean="0"/>
              <a:t> tribe</a:t>
            </a:r>
            <a:endParaRPr lang="en-US" dirty="0"/>
          </a:p>
        </p:txBody>
      </p:sp>
      <p:sp>
        <p:nvSpPr>
          <p:cNvPr id="41" name="TextBox 40"/>
          <p:cNvSpPr txBox="1"/>
          <p:nvPr/>
        </p:nvSpPr>
        <p:spPr>
          <a:xfrm>
            <a:off x="1600200" y="3945995"/>
            <a:ext cx="2256556" cy="646331"/>
          </a:xfrm>
          <a:prstGeom prst="rect">
            <a:avLst/>
          </a:prstGeom>
          <a:noFill/>
        </p:spPr>
        <p:txBody>
          <a:bodyPr wrap="square" rtlCol="0">
            <a:spAutoFit/>
          </a:bodyPr>
          <a:lstStyle/>
          <a:p>
            <a:r>
              <a:rPr lang="en-US" b="1" dirty="0" smtClean="0"/>
              <a:t>CIVES CARNUTENUS</a:t>
            </a:r>
          </a:p>
          <a:p>
            <a:r>
              <a:rPr lang="en-US" dirty="0" smtClean="0"/>
              <a:t>citizen of Chartres</a:t>
            </a:r>
            <a:endParaRPr lang="en-US" dirty="0"/>
          </a:p>
        </p:txBody>
      </p:sp>
      <p:sp>
        <p:nvSpPr>
          <p:cNvPr id="42" name="TextBox 41"/>
          <p:cNvSpPr txBox="1"/>
          <p:nvPr/>
        </p:nvSpPr>
        <p:spPr>
          <a:xfrm>
            <a:off x="2622925" y="5994400"/>
            <a:ext cx="1648435" cy="646331"/>
          </a:xfrm>
          <a:prstGeom prst="rect">
            <a:avLst/>
          </a:prstGeom>
          <a:noFill/>
        </p:spPr>
        <p:txBody>
          <a:bodyPr wrap="square" rtlCol="0">
            <a:spAutoFit/>
          </a:bodyPr>
          <a:lstStyle/>
          <a:p>
            <a:r>
              <a:rPr lang="en-US" b="1" dirty="0" smtClean="0"/>
              <a:t>C MEDIOMATR</a:t>
            </a:r>
          </a:p>
          <a:p>
            <a:r>
              <a:rPr lang="en-US" dirty="0" smtClean="0"/>
              <a:t>citizen of Metz</a:t>
            </a:r>
            <a:endParaRPr lang="en-US" dirty="0"/>
          </a:p>
        </p:txBody>
      </p:sp>
      <p:sp>
        <p:nvSpPr>
          <p:cNvPr id="43" name="TextBox 42"/>
          <p:cNvSpPr txBox="1"/>
          <p:nvPr/>
        </p:nvSpPr>
        <p:spPr>
          <a:xfrm>
            <a:off x="7305221" y="1556085"/>
            <a:ext cx="1686379" cy="646331"/>
          </a:xfrm>
          <a:prstGeom prst="rect">
            <a:avLst/>
          </a:prstGeom>
          <a:noFill/>
        </p:spPr>
        <p:txBody>
          <a:bodyPr wrap="square" rtlCol="0">
            <a:spAutoFit/>
          </a:bodyPr>
          <a:lstStyle/>
          <a:p>
            <a:r>
              <a:rPr lang="en-US" b="1" dirty="0" smtClean="0"/>
              <a:t>CIVIS TREVER</a:t>
            </a:r>
          </a:p>
          <a:p>
            <a:r>
              <a:rPr lang="en-US" dirty="0" smtClean="0"/>
              <a:t>citizen of Trier</a:t>
            </a:r>
            <a:endParaRPr lang="en-US" dirty="0"/>
          </a:p>
        </p:txBody>
      </p:sp>
      <p:sp>
        <p:nvSpPr>
          <p:cNvPr id="44" name="TextBox 43"/>
          <p:cNvSpPr txBox="1"/>
          <p:nvPr/>
        </p:nvSpPr>
        <p:spPr>
          <a:xfrm>
            <a:off x="6399002" y="3148905"/>
            <a:ext cx="2744998" cy="646331"/>
          </a:xfrm>
          <a:prstGeom prst="rect">
            <a:avLst/>
          </a:prstGeom>
          <a:noFill/>
        </p:spPr>
        <p:txBody>
          <a:bodyPr wrap="square" rtlCol="0">
            <a:spAutoFit/>
          </a:bodyPr>
          <a:lstStyle/>
          <a:p>
            <a:r>
              <a:rPr lang="en-US" b="1" dirty="0" smtClean="0"/>
              <a:t>CIVES HISP CAURIENSIS</a:t>
            </a:r>
          </a:p>
          <a:p>
            <a:r>
              <a:rPr lang="en-US" dirty="0" smtClean="0"/>
              <a:t>citizen of </a:t>
            </a:r>
            <a:r>
              <a:rPr lang="en-US" dirty="0" err="1" smtClean="0"/>
              <a:t>Caurium</a:t>
            </a:r>
            <a:r>
              <a:rPr lang="en-US" dirty="0" smtClean="0"/>
              <a:t> in Spain</a:t>
            </a:r>
            <a:endParaRPr lang="en-US" dirty="0"/>
          </a:p>
        </p:txBody>
      </p:sp>
      <p:sp>
        <p:nvSpPr>
          <p:cNvPr id="45" name="TextBox 44"/>
          <p:cNvSpPr txBox="1"/>
          <p:nvPr/>
        </p:nvSpPr>
        <p:spPr>
          <a:xfrm>
            <a:off x="7617572" y="5087036"/>
            <a:ext cx="1526428" cy="646331"/>
          </a:xfrm>
          <a:prstGeom prst="rect">
            <a:avLst/>
          </a:prstGeom>
          <a:noFill/>
        </p:spPr>
        <p:txBody>
          <a:bodyPr wrap="square" rtlCol="0">
            <a:spAutoFit/>
          </a:bodyPr>
          <a:lstStyle/>
          <a:p>
            <a:r>
              <a:rPr lang="en-US" b="1" dirty="0" smtClean="0"/>
              <a:t>NIC</a:t>
            </a:r>
          </a:p>
          <a:p>
            <a:r>
              <a:rPr lang="en-US" dirty="0" smtClean="0"/>
              <a:t>of </a:t>
            </a:r>
            <a:r>
              <a:rPr lang="en-US" dirty="0" err="1" smtClean="0"/>
              <a:t>Nicopolis</a:t>
            </a:r>
            <a:endParaRPr lang="en-US" dirty="0"/>
          </a:p>
        </p:txBody>
      </p:sp>
      <p:cxnSp>
        <p:nvCxnSpPr>
          <p:cNvPr id="46" name="Straight Arrow Connector 45"/>
          <p:cNvCxnSpPr/>
          <p:nvPr/>
        </p:nvCxnSpPr>
        <p:spPr>
          <a:xfrm flipV="1">
            <a:off x="1264363" y="2322732"/>
            <a:ext cx="2139237" cy="229968"/>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52" name="Straight Arrow Connector 51"/>
          <p:cNvCxnSpPr/>
          <p:nvPr/>
        </p:nvCxnSpPr>
        <p:spPr>
          <a:xfrm>
            <a:off x="2133600" y="5994400"/>
            <a:ext cx="749300" cy="403981"/>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55" name="Straight Arrow Connector 54"/>
          <p:cNvCxnSpPr/>
          <p:nvPr/>
        </p:nvCxnSpPr>
        <p:spPr>
          <a:xfrm>
            <a:off x="5499100" y="1676400"/>
            <a:ext cx="1850571" cy="202851"/>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59" name="Straight Arrow Connector 58"/>
          <p:cNvCxnSpPr>
            <a:stCxn id="34" idx="3"/>
          </p:cNvCxnSpPr>
          <p:nvPr/>
        </p:nvCxnSpPr>
        <p:spPr>
          <a:xfrm flipV="1">
            <a:off x="6399002" y="3720065"/>
            <a:ext cx="1218570" cy="243644"/>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64" name="Straight Arrow Connector 63"/>
          <p:cNvCxnSpPr/>
          <p:nvPr/>
        </p:nvCxnSpPr>
        <p:spPr>
          <a:xfrm>
            <a:off x="5283200" y="5542204"/>
            <a:ext cx="3016250" cy="191163"/>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44" grpId="0"/>
      <p:bldP spid="45"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TextBox 3"/>
          <p:cNvSpPr txBox="1">
            <a:spLocks noChangeArrowheads="1"/>
          </p:cNvSpPr>
          <p:nvPr/>
        </p:nvSpPr>
        <p:spPr bwMode="auto">
          <a:xfrm>
            <a:off x="1744" y="28556"/>
            <a:ext cx="9142256" cy="954107"/>
          </a:xfrm>
          <a:prstGeom prst="rect">
            <a:avLst/>
          </a:prstGeom>
          <a:noFill/>
          <a:ln w="9525">
            <a:noFill/>
            <a:miter lim="800000"/>
            <a:headEnd/>
            <a:tailEnd/>
          </a:ln>
        </p:spPr>
        <p:txBody>
          <a:bodyPr wrap="square">
            <a:prstTxWarp prst="textNoShape">
              <a:avLst/>
            </a:prstTxWarp>
            <a:spAutoFit/>
          </a:bodyPr>
          <a:lstStyle/>
          <a:p>
            <a:r>
              <a:rPr lang="en-US" sz="2800" b="1" dirty="0" smtClean="0"/>
              <a:t>Many different nationalities were represented at Bath – and these were wealthy enough to commission inscribed stones.</a:t>
            </a:r>
            <a:endParaRPr lang="en-US" sz="2800" b="1" dirty="0"/>
          </a:p>
        </p:txBody>
      </p:sp>
      <p:pic>
        <p:nvPicPr>
          <p:cNvPr id="67587" name="Picture 4" descr="bathtombTanc.jpg"/>
          <p:cNvPicPr>
            <a:picLocks noChangeAspect="1"/>
          </p:cNvPicPr>
          <p:nvPr/>
        </p:nvPicPr>
        <p:blipFill>
          <a:blip r:embed="rId2"/>
          <a:srcRect/>
          <a:stretch>
            <a:fillRect/>
          </a:stretch>
        </p:blipFill>
        <p:spPr bwMode="auto">
          <a:xfrm>
            <a:off x="1744" y="4918822"/>
            <a:ext cx="775180" cy="1306286"/>
          </a:xfrm>
          <a:prstGeom prst="rect">
            <a:avLst/>
          </a:prstGeom>
          <a:noFill/>
          <a:ln w="9525">
            <a:noFill/>
            <a:miter lim="800000"/>
            <a:headEnd/>
            <a:tailEnd/>
          </a:ln>
        </p:spPr>
      </p:pic>
      <p:pic>
        <p:nvPicPr>
          <p:cNvPr id="67588" name="Picture 5" descr="oinsbtout.jpg"/>
          <p:cNvPicPr>
            <a:picLocks noChangeAspect="1"/>
          </p:cNvPicPr>
          <p:nvPr/>
        </p:nvPicPr>
        <p:blipFill>
          <a:blip r:embed="rId3"/>
          <a:srcRect/>
          <a:stretch>
            <a:fillRect/>
          </a:stretch>
        </p:blipFill>
        <p:spPr bwMode="auto">
          <a:xfrm>
            <a:off x="-32031" y="3157627"/>
            <a:ext cx="621695" cy="726905"/>
          </a:xfrm>
          <a:prstGeom prst="rect">
            <a:avLst/>
          </a:prstGeom>
          <a:noFill/>
          <a:ln w="9525">
            <a:noFill/>
            <a:miter lim="800000"/>
            <a:headEnd/>
            <a:tailEnd/>
          </a:ln>
        </p:spPr>
      </p:pic>
      <p:pic>
        <p:nvPicPr>
          <p:cNvPr id="67589" name="Picture 6" descr="oinsbtrusonia.jpg"/>
          <p:cNvPicPr>
            <a:picLocks noChangeAspect="1"/>
          </p:cNvPicPr>
          <p:nvPr/>
        </p:nvPicPr>
        <p:blipFill>
          <a:blip r:embed="rId4"/>
          <a:srcRect/>
          <a:stretch>
            <a:fillRect/>
          </a:stretch>
        </p:blipFill>
        <p:spPr bwMode="auto">
          <a:xfrm>
            <a:off x="1744" y="3980989"/>
            <a:ext cx="1025677" cy="769258"/>
          </a:xfrm>
          <a:prstGeom prst="rect">
            <a:avLst/>
          </a:prstGeom>
          <a:noFill/>
          <a:ln w="9525">
            <a:noFill/>
            <a:miter lim="800000"/>
            <a:headEnd/>
            <a:tailEnd/>
          </a:ln>
        </p:spPr>
      </p:pic>
      <p:pic>
        <p:nvPicPr>
          <p:cNvPr id="67590" name="Picture 7" descr="oinsbtstvitalis.jpg"/>
          <p:cNvPicPr>
            <a:picLocks noChangeAspect="1"/>
          </p:cNvPicPr>
          <p:nvPr/>
        </p:nvPicPr>
        <p:blipFill>
          <a:blip r:embed="rId5"/>
          <a:srcRect/>
          <a:stretch>
            <a:fillRect/>
          </a:stretch>
        </p:blipFill>
        <p:spPr bwMode="auto">
          <a:xfrm>
            <a:off x="0" y="2178959"/>
            <a:ext cx="613229" cy="903165"/>
          </a:xfrm>
          <a:prstGeom prst="rect">
            <a:avLst/>
          </a:prstGeom>
          <a:noFill/>
          <a:ln w="9525">
            <a:noFill/>
            <a:miter lim="800000"/>
            <a:headEnd/>
            <a:tailEnd/>
          </a:ln>
        </p:spPr>
      </p:pic>
      <p:pic>
        <p:nvPicPr>
          <p:cNvPr id="67591" name="Picture 8" descr="oinsbtstantigonus.jpg"/>
          <p:cNvPicPr>
            <a:picLocks noChangeAspect="1"/>
          </p:cNvPicPr>
          <p:nvPr/>
        </p:nvPicPr>
        <p:blipFill>
          <a:blip r:embed="rId6"/>
          <a:srcRect/>
          <a:stretch>
            <a:fillRect/>
          </a:stretch>
        </p:blipFill>
        <p:spPr bwMode="auto">
          <a:xfrm>
            <a:off x="8299450" y="6225108"/>
            <a:ext cx="844550" cy="632892"/>
          </a:xfrm>
          <a:prstGeom prst="rect">
            <a:avLst/>
          </a:prstGeom>
          <a:noFill/>
          <a:ln w="9525">
            <a:noFill/>
            <a:miter lim="800000"/>
            <a:headEnd/>
            <a:tailEnd/>
          </a:ln>
        </p:spPr>
      </p:pic>
      <p:pic>
        <p:nvPicPr>
          <p:cNvPr id="67592" name="Picture 9" descr="oinbpere.jpg"/>
          <p:cNvPicPr>
            <a:picLocks noChangeAspect="1"/>
          </p:cNvPicPr>
          <p:nvPr/>
        </p:nvPicPr>
        <p:blipFill>
          <a:blip r:embed="rId7"/>
          <a:srcRect/>
          <a:stretch>
            <a:fillRect/>
          </a:stretch>
        </p:blipFill>
        <p:spPr bwMode="auto">
          <a:xfrm>
            <a:off x="8498728" y="1628994"/>
            <a:ext cx="645272" cy="962181"/>
          </a:xfrm>
          <a:prstGeom prst="rect">
            <a:avLst/>
          </a:prstGeom>
          <a:noFill/>
          <a:ln w="9525">
            <a:noFill/>
            <a:miter lim="800000"/>
            <a:headEnd/>
            <a:tailEnd/>
          </a:ln>
        </p:spPr>
      </p:pic>
      <p:sp>
        <p:nvSpPr>
          <p:cNvPr id="67593" name="TextBox 10"/>
          <p:cNvSpPr txBox="1">
            <a:spLocks noChangeArrowheads="1"/>
          </p:cNvSpPr>
          <p:nvPr/>
        </p:nvSpPr>
        <p:spPr bwMode="auto">
          <a:xfrm>
            <a:off x="0" y="978629"/>
            <a:ext cx="2854712" cy="1200329"/>
          </a:xfrm>
          <a:prstGeom prst="rect">
            <a:avLst/>
          </a:prstGeom>
          <a:noFill/>
          <a:ln w="9525">
            <a:noFill/>
            <a:miter lim="800000"/>
            <a:headEnd/>
            <a:tailEnd/>
          </a:ln>
        </p:spPr>
        <p:txBody>
          <a:bodyPr wrap="square">
            <a:prstTxWarp prst="textNoShape">
              <a:avLst/>
            </a:prstTxWarp>
            <a:spAutoFit/>
          </a:bodyPr>
          <a:lstStyle/>
          <a:p>
            <a:r>
              <a:rPr lang="en-US" b="1" dirty="0" smtClean="0"/>
              <a:t>France T3, R7, T8</a:t>
            </a:r>
          </a:p>
          <a:p>
            <a:r>
              <a:rPr lang="en-US" dirty="0" smtClean="0"/>
              <a:t>Julius </a:t>
            </a:r>
            <a:r>
              <a:rPr lang="en-US" dirty="0" err="1" smtClean="0"/>
              <a:t>Vitalis</a:t>
            </a:r>
            <a:r>
              <a:rPr lang="en-US" dirty="0" smtClean="0"/>
              <a:t> from the </a:t>
            </a:r>
            <a:r>
              <a:rPr lang="en-US" dirty="0" err="1" smtClean="0"/>
              <a:t>Belgae</a:t>
            </a:r>
            <a:r>
              <a:rPr lang="en-US" dirty="0" smtClean="0"/>
              <a:t> </a:t>
            </a:r>
          </a:p>
          <a:p>
            <a:r>
              <a:rPr lang="en-US" dirty="0" err="1" smtClean="0"/>
              <a:t>Priscus</a:t>
            </a:r>
            <a:r>
              <a:rPr lang="en-US" dirty="0" smtClean="0"/>
              <a:t> </a:t>
            </a:r>
            <a:r>
              <a:rPr lang="en-US" dirty="0"/>
              <a:t>from Chartres,</a:t>
            </a:r>
            <a:r>
              <a:rPr lang="en-US" dirty="0" smtClean="0"/>
              <a:t> </a:t>
            </a:r>
          </a:p>
          <a:p>
            <a:r>
              <a:rPr lang="en-US" dirty="0" err="1" smtClean="0"/>
              <a:t>Rusonia</a:t>
            </a:r>
            <a:r>
              <a:rPr lang="en-US" dirty="0" smtClean="0"/>
              <a:t> </a:t>
            </a:r>
            <a:r>
              <a:rPr lang="en-US" dirty="0"/>
              <a:t>from </a:t>
            </a:r>
            <a:r>
              <a:rPr lang="en-US" dirty="0" smtClean="0"/>
              <a:t>Metz</a:t>
            </a:r>
          </a:p>
        </p:txBody>
      </p:sp>
      <p:sp>
        <p:nvSpPr>
          <p:cNvPr id="67594" name="TextBox 11"/>
          <p:cNvSpPr txBox="1">
            <a:spLocks noChangeArrowheads="1"/>
          </p:cNvSpPr>
          <p:nvPr/>
        </p:nvSpPr>
        <p:spPr bwMode="auto">
          <a:xfrm>
            <a:off x="774095" y="5348647"/>
            <a:ext cx="1456267" cy="646331"/>
          </a:xfrm>
          <a:prstGeom prst="rect">
            <a:avLst/>
          </a:prstGeom>
          <a:noFill/>
          <a:ln w="9525">
            <a:noFill/>
            <a:miter lim="800000"/>
            <a:headEnd/>
            <a:tailEnd/>
          </a:ln>
        </p:spPr>
        <p:txBody>
          <a:bodyPr wrap="square">
            <a:prstTxWarp prst="textNoShape">
              <a:avLst/>
            </a:prstTxWarp>
            <a:spAutoFit/>
          </a:bodyPr>
          <a:lstStyle/>
          <a:p>
            <a:r>
              <a:rPr lang="en-US" b="1" dirty="0" smtClean="0"/>
              <a:t>Spain  T2</a:t>
            </a:r>
          </a:p>
          <a:p>
            <a:r>
              <a:rPr lang="en-US" dirty="0" err="1" smtClean="0"/>
              <a:t>Tancinus</a:t>
            </a:r>
            <a:endParaRPr lang="en-US" dirty="0" smtClean="0"/>
          </a:p>
        </p:txBody>
      </p:sp>
      <p:sp>
        <p:nvSpPr>
          <p:cNvPr id="67595" name="TextBox 12"/>
          <p:cNvSpPr txBox="1">
            <a:spLocks noChangeArrowheads="1"/>
          </p:cNvSpPr>
          <p:nvPr/>
        </p:nvSpPr>
        <p:spPr bwMode="auto">
          <a:xfrm>
            <a:off x="-32031" y="6150114"/>
            <a:ext cx="8125647" cy="707886"/>
          </a:xfrm>
          <a:prstGeom prst="rect">
            <a:avLst/>
          </a:prstGeom>
          <a:noFill/>
          <a:ln w="9525">
            <a:noFill/>
            <a:miter lim="800000"/>
            <a:headEnd/>
            <a:tailEnd/>
          </a:ln>
        </p:spPr>
        <p:txBody>
          <a:bodyPr wrap="square">
            <a:prstTxWarp prst="textNoShape">
              <a:avLst/>
            </a:prstTxWarp>
            <a:spAutoFit/>
          </a:bodyPr>
          <a:lstStyle/>
          <a:p>
            <a:r>
              <a:rPr lang="en-US" sz="2000" dirty="0">
                <a:ea typeface="ＭＳ Ｐゴシック" pitchFamily="-112" charset="-128"/>
                <a:cs typeface="ＭＳ Ｐゴシック" pitchFamily="-112" charset="-128"/>
              </a:rPr>
              <a:t>… </a:t>
            </a:r>
            <a:r>
              <a:rPr lang="en-US" sz="2000" dirty="0" smtClean="0">
                <a:ea typeface="ＭＳ Ｐゴシック" pitchFamily="-112" charset="-128"/>
                <a:cs typeface="ＭＳ Ｐゴシック" pitchFamily="-112" charset="-128"/>
              </a:rPr>
              <a:t>and </a:t>
            </a:r>
            <a:r>
              <a:rPr lang="en-US" sz="2000" dirty="0" err="1">
                <a:ea typeface="ＭＳ Ｐゴシック" pitchFamily="-112" charset="-128"/>
                <a:cs typeface="ＭＳ Ｐゴシック" pitchFamily="-112" charset="-128"/>
              </a:rPr>
              <a:t>Sulinus</a:t>
            </a:r>
            <a:r>
              <a:rPr lang="en-US" sz="2000" dirty="0" smtClean="0">
                <a:ea typeface="ＭＳ Ｐゴシック" pitchFamily="-112" charset="-128"/>
                <a:cs typeface="ＭＳ Ｐゴシック" pitchFamily="-112" charset="-128"/>
              </a:rPr>
              <a:t> (</a:t>
            </a:r>
            <a:r>
              <a:rPr lang="en-US" sz="2000" b="1" dirty="0" smtClean="0">
                <a:ea typeface="ＭＳ Ｐゴシック" pitchFamily="-112" charset="-128"/>
                <a:cs typeface="ＭＳ Ｐゴシック" pitchFamily="-112" charset="-128"/>
              </a:rPr>
              <a:t>R10</a:t>
            </a:r>
            <a:r>
              <a:rPr lang="en-US" sz="2000" dirty="0" smtClean="0">
                <a:ea typeface="ＭＳ Ｐゴシック" pitchFamily="-112" charset="-128"/>
                <a:cs typeface="ＭＳ Ｐゴシック" pitchFamily="-112" charset="-128"/>
              </a:rPr>
              <a:t>) dedicated a stone to </a:t>
            </a:r>
            <a:r>
              <a:rPr lang="en-US" sz="2000" dirty="0">
                <a:ea typeface="ＭＳ Ｐゴシック" pitchFamily="-112" charset="-128"/>
                <a:cs typeface="ＭＳ Ｐゴシック" pitchFamily="-112" charset="-128"/>
              </a:rPr>
              <a:t>goddesses who originated</a:t>
            </a:r>
            <a:r>
              <a:rPr lang="en-US" sz="2000" dirty="0" smtClean="0">
                <a:ea typeface="ＭＳ Ｐゴシック" pitchFamily="-112" charset="-128"/>
                <a:cs typeface="ＭＳ Ｐゴシック" pitchFamily="-112" charset="-128"/>
              </a:rPr>
              <a:t> in </a:t>
            </a:r>
            <a:r>
              <a:rPr lang="en-US" sz="2000" dirty="0">
                <a:ea typeface="ＭＳ Ｐゴシック" pitchFamily="-112" charset="-128"/>
                <a:cs typeface="ＭＳ Ｐゴシック" pitchFamily="-112" charset="-128"/>
              </a:rPr>
              <a:t>the Danube basin: anywhere from Germany to the Black Sea …..</a:t>
            </a:r>
            <a:endParaRPr lang="en-US" sz="2000" dirty="0"/>
          </a:p>
        </p:txBody>
      </p:sp>
      <p:sp>
        <p:nvSpPr>
          <p:cNvPr id="12" name="TextBox 11"/>
          <p:cNvSpPr txBox="1"/>
          <p:nvPr/>
        </p:nvSpPr>
        <p:spPr>
          <a:xfrm>
            <a:off x="6972300" y="982663"/>
            <a:ext cx="2171700" cy="646331"/>
          </a:xfrm>
          <a:prstGeom prst="rect">
            <a:avLst/>
          </a:prstGeom>
          <a:noFill/>
        </p:spPr>
        <p:txBody>
          <a:bodyPr wrap="square" rtlCol="0">
            <a:spAutoFit/>
          </a:bodyPr>
          <a:lstStyle/>
          <a:p>
            <a:pPr algn="r"/>
            <a:r>
              <a:rPr lang="en-US" dirty="0" smtClean="0"/>
              <a:t> </a:t>
            </a:r>
            <a:r>
              <a:rPr lang="en-US" b="1" dirty="0" smtClean="0"/>
              <a:t>Germany R3</a:t>
            </a:r>
          </a:p>
          <a:p>
            <a:pPr algn="r"/>
            <a:r>
              <a:rPr lang="en-US" dirty="0" err="1" smtClean="0"/>
              <a:t>Peregrinus</a:t>
            </a:r>
            <a:r>
              <a:rPr lang="en-US" dirty="0" smtClean="0"/>
              <a:t> from Trier</a:t>
            </a:r>
            <a:endParaRPr lang="en-US" dirty="0"/>
          </a:p>
        </p:txBody>
      </p:sp>
      <p:sp>
        <p:nvSpPr>
          <p:cNvPr id="13" name="TextBox 12"/>
          <p:cNvSpPr txBox="1"/>
          <p:nvPr/>
        </p:nvSpPr>
        <p:spPr>
          <a:xfrm>
            <a:off x="7947781" y="5410202"/>
            <a:ext cx="1196219" cy="646331"/>
          </a:xfrm>
          <a:prstGeom prst="rect">
            <a:avLst/>
          </a:prstGeom>
          <a:noFill/>
        </p:spPr>
        <p:txBody>
          <a:bodyPr wrap="square" rtlCol="0">
            <a:spAutoFit/>
          </a:bodyPr>
          <a:lstStyle/>
          <a:p>
            <a:pPr algn="r"/>
            <a:r>
              <a:rPr lang="en-US" b="1" dirty="0" smtClean="0"/>
              <a:t>Greece  T4</a:t>
            </a:r>
          </a:p>
          <a:p>
            <a:pPr algn="r"/>
            <a:r>
              <a:rPr lang="en-US" dirty="0" err="1" smtClean="0"/>
              <a:t>Antigonus</a:t>
            </a:r>
            <a:endParaRPr lang="en-US" dirty="0"/>
          </a:p>
        </p:txBody>
      </p:sp>
      <p:pic>
        <p:nvPicPr>
          <p:cNvPr id="15" name="Picture 14" descr="bathsulinus.jpg"/>
          <p:cNvPicPr>
            <a:picLocks noChangeAspect="1"/>
          </p:cNvPicPr>
          <p:nvPr/>
        </p:nvPicPr>
        <p:blipFill>
          <a:blip r:embed="rId8"/>
          <a:stretch>
            <a:fillRect/>
          </a:stretch>
        </p:blipFill>
        <p:spPr>
          <a:xfrm>
            <a:off x="8346328" y="3309462"/>
            <a:ext cx="797672" cy="959699"/>
          </a:xfrm>
          <a:prstGeom prst="rect">
            <a:avLst/>
          </a:prstGeom>
        </p:spPr>
      </p:pic>
      <p:sp>
        <p:nvSpPr>
          <p:cNvPr id="17" name="TextBox 16"/>
          <p:cNvSpPr txBox="1"/>
          <p:nvPr/>
        </p:nvSpPr>
        <p:spPr>
          <a:xfrm>
            <a:off x="7923115" y="2739241"/>
            <a:ext cx="1220885" cy="646331"/>
          </a:xfrm>
          <a:prstGeom prst="rect">
            <a:avLst/>
          </a:prstGeom>
          <a:noFill/>
        </p:spPr>
        <p:txBody>
          <a:bodyPr wrap="square" rtlCol="0">
            <a:spAutoFit/>
          </a:bodyPr>
          <a:lstStyle/>
          <a:p>
            <a:r>
              <a:rPr lang="en-US" dirty="0" err="1" smtClean="0"/>
              <a:t>Suleviae</a:t>
            </a:r>
            <a:endParaRPr lang="en-US" dirty="0" smtClean="0"/>
          </a:p>
          <a:p>
            <a:r>
              <a:rPr lang="en-US" dirty="0" smtClean="0"/>
              <a:t>goddesses</a:t>
            </a:r>
            <a:endParaRPr lang="en-US" dirty="0"/>
          </a:p>
        </p:txBody>
      </p:sp>
      <p:sp>
        <p:nvSpPr>
          <p:cNvPr id="25" name="TextBox 24"/>
          <p:cNvSpPr txBox="1"/>
          <p:nvPr/>
        </p:nvSpPr>
        <p:spPr>
          <a:xfrm>
            <a:off x="8122392" y="4486872"/>
            <a:ext cx="1021608" cy="923330"/>
          </a:xfrm>
          <a:prstGeom prst="rect">
            <a:avLst/>
          </a:prstGeom>
          <a:noFill/>
        </p:spPr>
        <p:txBody>
          <a:bodyPr wrap="square" rtlCol="0">
            <a:spAutoFit/>
          </a:bodyPr>
          <a:lstStyle/>
          <a:p>
            <a:r>
              <a:rPr lang="en-US" b="1" dirty="0" smtClean="0"/>
              <a:t>Syria</a:t>
            </a:r>
          </a:p>
          <a:p>
            <a:r>
              <a:rPr lang="en-US" dirty="0" smtClean="0"/>
              <a:t>    man </a:t>
            </a:r>
          </a:p>
          <a:p>
            <a:r>
              <a:rPr lang="en-US" dirty="0" smtClean="0"/>
              <a:t>in coffin </a:t>
            </a:r>
          </a:p>
        </p:txBody>
      </p:sp>
      <p:pic>
        <p:nvPicPr>
          <p:cNvPr id="27" name="Picture 26" descr="ADBathmaperasedRnEmpmints.jpg"/>
          <p:cNvPicPr>
            <a:picLocks noChangeAspect="1"/>
          </p:cNvPicPr>
          <p:nvPr/>
        </p:nvPicPr>
        <p:blipFill>
          <a:blip r:embed="rId9"/>
          <a:stretch>
            <a:fillRect/>
          </a:stretch>
        </p:blipFill>
        <p:spPr>
          <a:xfrm>
            <a:off x="2035421" y="1870186"/>
            <a:ext cx="5831559" cy="4162535"/>
          </a:xfrm>
          <a:prstGeom prst="rect">
            <a:avLst/>
          </a:prstGeom>
        </p:spPr>
      </p:pic>
      <p:cxnSp>
        <p:nvCxnSpPr>
          <p:cNvPr id="28" name="Straight Arrow Connector 27"/>
          <p:cNvCxnSpPr/>
          <p:nvPr/>
        </p:nvCxnSpPr>
        <p:spPr>
          <a:xfrm flipV="1">
            <a:off x="3856756" y="1879251"/>
            <a:ext cx="4641972" cy="1546610"/>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29" name="Straight Arrow Connector 28"/>
          <p:cNvCxnSpPr/>
          <p:nvPr/>
        </p:nvCxnSpPr>
        <p:spPr>
          <a:xfrm flipV="1">
            <a:off x="5418667" y="3789312"/>
            <a:ext cx="2957603" cy="214212"/>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30" name="Straight Arrow Connector 29"/>
          <p:cNvCxnSpPr/>
          <p:nvPr/>
        </p:nvCxnSpPr>
        <p:spPr>
          <a:xfrm rot="10800000">
            <a:off x="6724964" y="4451050"/>
            <a:ext cx="1621364" cy="497489"/>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31" name="Straight Arrow Connector 30"/>
          <p:cNvCxnSpPr/>
          <p:nvPr/>
        </p:nvCxnSpPr>
        <p:spPr>
          <a:xfrm>
            <a:off x="4951201" y="4269161"/>
            <a:ext cx="3348249" cy="2129220"/>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32" name="Straight Arrow Connector 31"/>
          <p:cNvCxnSpPr/>
          <p:nvPr/>
        </p:nvCxnSpPr>
        <p:spPr>
          <a:xfrm flipV="1">
            <a:off x="742064" y="4301520"/>
            <a:ext cx="2244786" cy="967949"/>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33" name="Straight Arrow Connector 32"/>
          <p:cNvCxnSpPr/>
          <p:nvPr/>
        </p:nvCxnSpPr>
        <p:spPr>
          <a:xfrm flipV="1">
            <a:off x="775180" y="3385572"/>
            <a:ext cx="2913868" cy="800574"/>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34" name="Straight Arrow Connector 33"/>
          <p:cNvCxnSpPr/>
          <p:nvPr/>
        </p:nvCxnSpPr>
        <p:spPr>
          <a:xfrm>
            <a:off x="589664" y="3425861"/>
            <a:ext cx="2857479" cy="1588"/>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35" name="Straight Arrow Connector 34"/>
          <p:cNvCxnSpPr/>
          <p:nvPr/>
        </p:nvCxnSpPr>
        <p:spPr>
          <a:xfrm>
            <a:off x="514583" y="2417780"/>
            <a:ext cx="2624667" cy="896315"/>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5" grpId="0"/>
      <p:bldP spid="17"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TextBox 3"/>
          <p:cNvSpPr txBox="1">
            <a:spLocks noChangeArrowheads="1"/>
          </p:cNvSpPr>
          <p:nvPr/>
        </p:nvSpPr>
        <p:spPr bwMode="auto">
          <a:xfrm>
            <a:off x="152400" y="28556"/>
            <a:ext cx="8839200" cy="523220"/>
          </a:xfrm>
          <a:prstGeom prst="rect">
            <a:avLst/>
          </a:prstGeom>
          <a:noFill/>
          <a:ln w="9525">
            <a:noFill/>
            <a:miter lim="800000"/>
            <a:headEnd/>
            <a:tailEnd/>
          </a:ln>
        </p:spPr>
        <p:txBody>
          <a:bodyPr>
            <a:prstTxWarp prst="textNoShape">
              <a:avLst/>
            </a:prstTxWarp>
            <a:spAutoFit/>
          </a:bodyPr>
          <a:lstStyle/>
          <a:p>
            <a:r>
              <a:rPr lang="en-US" sz="2800" b="1" dirty="0" smtClean="0"/>
              <a:t>From this multicultural mix, who were socially superior?</a:t>
            </a:r>
            <a:endParaRPr lang="en-US" sz="2800" b="1" dirty="0"/>
          </a:p>
        </p:txBody>
      </p:sp>
      <p:sp>
        <p:nvSpPr>
          <p:cNvPr id="67594" name="TextBox 11"/>
          <p:cNvSpPr txBox="1">
            <a:spLocks noChangeArrowheads="1"/>
          </p:cNvSpPr>
          <p:nvPr/>
        </p:nvSpPr>
        <p:spPr bwMode="auto">
          <a:xfrm>
            <a:off x="4278956" y="918001"/>
            <a:ext cx="4331643" cy="461665"/>
          </a:xfrm>
          <a:prstGeom prst="rect">
            <a:avLst/>
          </a:prstGeom>
          <a:noFill/>
          <a:ln w="9525">
            <a:noFill/>
            <a:miter lim="800000"/>
            <a:headEnd/>
            <a:tailEnd/>
          </a:ln>
        </p:spPr>
        <p:txBody>
          <a:bodyPr wrap="square">
            <a:prstTxWarp prst="textNoShape">
              <a:avLst/>
            </a:prstTxWarp>
            <a:spAutoFit/>
          </a:bodyPr>
          <a:lstStyle/>
          <a:p>
            <a:r>
              <a:rPr lang="en-US" sz="2400" b="1" dirty="0" smtClean="0"/>
              <a:t>T2 </a:t>
            </a:r>
            <a:r>
              <a:rPr lang="en-US" sz="2400" dirty="0" err="1" smtClean="0"/>
              <a:t>Vitellius</a:t>
            </a:r>
            <a:r>
              <a:rPr lang="en-US" sz="2400" b="1" dirty="0" smtClean="0"/>
              <a:t> </a:t>
            </a:r>
            <a:r>
              <a:rPr lang="en-US" sz="2400" dirty="0" err="1" smtClean="0"/>
              <a:t>Tancinus</a:t>
            </a:r>
            <a:r>
              <a:rPr lang="en-US" sz="2400" dirty="0" smtClean="0"/>
              <a:t> from Spain.</a:t>
            </a:r>
          </a:p>
        </p:txBody>
      </p:sp>
      <p:pic>
        <p:nvPicPr>
          <p:cNvPr id="34" name="Picture 33" descr="Bathtvitellius.jpeg"/>
          <p:cNvPicPr>
            <a:picLocks noChangeAspect="1"/>
          </p:cNvPicPr>
          <p:nvPr/>
        </p:nvPicPr>
        <p:blipFill>
          <a:blip r:embed="rId2"/>
          <a:stretch>
            <a:fillRect/>
          </a:stretch>
        </p:blipFill>
        <p:spPr>
          <a:xfrm>
            <a:off x="546031" y="2187296"/>
            <a:ext cx="3732926" cy="2295803"/>
          </a:xfrm>
          <a:prstGeom prst="rect">
            <a:avLst/>
          </a:prstGeom>
        </p:spPr>
      </p:pic>
      <p:sp>
        <p:nvSpPr>
          <p:cNvPr id="44" name="TextBox 43"/>
          <p:cNvSpPr txBox="1"/>
          <p:nvPr/>
        </p:nvSpPr>
        <p:spPr>
          <a:xfrm>
            <a:off x="4607402" y="2020669"/>
            <a:ext cx="4384198" cy="3416320"/>
          </a:xfrm>
          <a:prstGeom prst="rect">
            <a:avLst/>
          </a:prstGeom>
          <a:noFill/>
        </p:spPr>
        <p:txBody>
          <a:bodyPr wrap="square" rtlCol="0">
            <a:spAutoFit/>
          </a:bodyPr>
          <a:lstStyle/>
          <a:p>
            <a:r>
              <a:rPr lang="en-US" sz="2400" dirty="0" smtClean="0"/>
              <a:t>C R  = CIVES ROMANI</a:t>
            </a:r>
          </a:p>
          <a:p>
            <a:r>
              <a:rPr lang="en-US" sz="2400" dirty="0" smtClean="0"/>
              <a:t>This tells us that all of the ‘</a:t>
            </a:r>
            <a:r>
              <a:rPr lang="en-US" sz="2400" dirty="0" err="1" smtClean="0"/>
              <a:t>Alae</a:t>
            </a:r>
            <a:r>
              <a:rPr lang="en-US" sz="2400" dirty="0" smtClean="0"/>
              <a:t> </a:t>
            </a:r>
            <a:r>
              <a:rPr lang="en-US" sz="2400" dirty="0" err="1" smtClean="0"/>
              <a:t>Vettonum</a:t>
            </a:r>
            <a:r>
              <a:rPr lang="en-US" sz="2400" dirty="0" smtClean="0"/>
              <a:t>’ – the cavalry regiment of the </a:t>
            </a:r>
            <a:r>
              <a:rPr lang="en-US" sz="2400" dirty="0" err="1" smtClean="0"/>
              <a:t>Vettones</a:t>
            </a:r>
            <a:r>
              <a:rPr lang="en-US" sz="2400" dirty="0" smtClean="0"/>
              <a:t> tribe – had been granted Roman citizenship.  </a:t>
            </a:r>
          </a:p>
          <a:p>
            <a:endParaRPr lang="en-US" sz="2400" dirty="0" smtClean="0"/>
          </a:p>
          <a:p>
            <a:r>
              <a:rPr lang="en-US" sz="2400" dirty="0" err="1" smtClean="0"/>
              <a:t>Vitellius</a:t>
            </a:r>
            <a:r>
              <a:rPr lang="en-US" sz="2400" dirty="0" smtClean="0"/>
              <a:t> </a:t>
            </a:r>
            <a:r>
              <a:rPr lang="en-US" sz="2400" dirty="0" err="1" smtClean="0"/>
              <a:t>Tancinus</a:t>
            </a:r>
            <a:r>
              <a:rPr lang="en-US" sz="2400" dirty="0" smtClean="0"/>
              <a:t> outranked the wealthiest citizens in </a:t>
            </a:r>
            <a:r>
              <a:rPr lang="en-US" sz="2400" dirty="0" err="1" smtClean="0"/>
              <a:t>Aquae</a:t>
            </a:r>
            <a:r>
              <a:rPr lang="en-US" sz="2400" dirty="0" smtClean="0"/>
              <a:t> </a:t>
            </a:r>
            <a:r>
              <a:rPr lang="en-US" sz="2400" dirty="0" err="1" smtClean="0"/>
              <a:t>Sulis</a:t>
            </a:r>
            <a:r>
              <a:rPr lang="en-US" sz="2400" dirty="0" smtClean="0"/>
              <a:t> because he was a </a:t>
            </a:r>
            <a:r>
              <a:rPr lang="en-US" sz="2400" b="1" dirty="0" smtClean="0"/>
              <a:t>Roman </a:t>
            </a:r>
            <a:r>
              <a:rPr lang="en-US" sz="2400" dirty="0" smtClean="0"/>
              <a:t>citizen.</a:t>
            </a:r>
            <a:endParaRPr lang="en-US" sz="2400" dirty="0"/>
          </a:p>
        </p:txBody>
      </p:sp>
      <p:cxnSp>
        <p:nvCxnSpPr>
          <p:cNvPr id="59" name="Straight Arrow Connector 58"/>
          <p:cNvCxnSpPr/>
          <p:nvPr/>
        </p:nvCxnSpPr>
        <p:spPr>
          <a:xfrm rot="5400000">
            <a:off x="3816350" y="2584452"/>
            <a:ext cx="1206502" cy="812801"/>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oinscbbuildrestore.jpg"/>
          <p:cNvPicPr>
            <a:picLocks noChangeAspect="1"/>
          </p:cNvPicPr>
          <p:nvPr/>
        </p:nvPicPr>
        <p:blipFill>
          <a:blip r:embed="rId2"/>
          <a:stretch>
            <a:fillRect/>
          </a:stretch>
        </p:blipFill>
        <p:spPr>
          <a:xfrm>
            <a:off x="3245528" y="4772903"/>
            <a:ext cx="1202149" cy="1887095"/>
          </a:xfrm>
          <a:prstGeom prst="rect">
            <a:avLst/>
          </a:prstGeom>
        </p:spPr>
      </p:pic>
      <p:sp>
        <p:nvSpPr>
          <p:cNvPr id="10" name="TextBox 9"/>
          <p:cNvSpPr txBox="1"/>
          <p:nvPr/>
        </p:nvSpPr>
        <p:spPr>
          <a:xfrm>
            <a:off x="0" y="97998"/>
            <a:ext cx="9143999" cy="461665"/>
          </a:xfrm>
          <a:prstGeom prst="rect">
            <a:avLst/>
          </a:prstGeom>
          <a:noFill/>
        </p:spPr>
        <p:txBody>
          <a:bodyPr wrap="square" rtlCol="0">
            <a:spAutoFit/>
          </a:bodyPr>
          <a:lstStyle/>
          <a:p>
            <a:r>
              <a:rPr lang="en-US" sz="2400" b="1" dirty="0" smtClean="0"/>
              <a:t>Look at these stones to find Roman citizens - people with 3 names:</a:t>
            </a:r>
          </a:p>
        </p:txBody>
      </p:sp>
      <p:sp>
        <p:nvSpPr>
          <p:cNvPr id="11" name="TextBox 10"/>
          <p:cNvSpPr txBox="1"/>
          <p:nvPr/>
        </p:nvSpPr>
        <p:spPr>
          <a:xfrm>
            <a:off x="1280422" y="5085148"/>
            <a:ext cx="640211" cy="369332"/>
          </a:xfrm>
          <a:prstGeom prst="rect">
            <a:avLst/>
          </a:prstGeom>
          <a:noFill/>
        </p:spPr>
        <p:txBody>
          <a:bodyPr wrap="square" rtlCol="0">
            <a:spAutoFit/>
          </a:bodyPr>
          <a:lstStyle/>
          <a:p>
            <a:r>
              <a:rPr lang="en-US" b="1" dirty="0" smtClean="0"/>
              <a:t>P4</a:t>
            </a:r>
            <a:endParaRPr lang="en-US" dirty="0"/>
          </a:p>
        </p:txBody>
      </p:sp>
      <p:sp>
        <p:nvSpPr>
          <p:cNvPr id="12" name="TextBox 11"/>
          <p:cNvSpPr txBox="1"/>
          <p:nvPr/>
        </p:nvSpPr>
        <p:spPr>
          <a:xfrm>
            <a:off x="6839620" y="670880"/>
            <a:ext cx="641547" cy="369332"/>
          </a:xfrm>
          <a:prstGeom prst="rect">
            <a:avLst/>
          </a:prstGeom>
          <a:noFill/>
        </p:spPr>
        <p:txBody>
          <a:bodyPr wrap="square" rtlCol="0">
            <a:spAutoFit/>
          </a:bodyPr>
          <a:lstStyle/>
          <a:p>
            <a:r>
              <a:rPr lang="en-US" b="1" dirty="0" smtClean="0"/>
              <a:t>T11</a:t>
            </a:r>
            <a:endParaRPr lang="en-US" dirty="0"/>
          </a:p>
        </p:txBody>
      </p:sp>
      <p:sp>
        <p:nvSpPr>
          <p:cNvPr id="15" name="TextBox 14"/>
          <p:cNvSpPr txBox="1"/>
          <p:nvPr/>
        </p:nvSpPr>
        <p:spPr>
          <a:xfrm>
            <a:off x="1280423" y="5642282"/>
            <a:ext cx="1722286" cy="646331"/>
          </a:xfrm>
          <a:prstGeom prst="rect">
            <a:avLst/>
          </a:prstGeom>
          <a:noFill/>
        </p:spPr>
        <p:txBody>
          <a:bodyPr wrap="square" rtlCol="0">
            <a:spAutoFit/>
          </a:bodyPr>
          <a:lstStyle/>
          <a:p>
            <a:r>
              <a:rPr lang="en-US" dirty="0" smtClean="0"/>
              <a:t>Gaius </a:t>
            </a:r>
            <a:r>
              <a:rPr lang="en-US" dirty="0" err="1" smtClean="0"/>
              <a:t>Severius</a:t>
            </a:r>
            <a:r>
              <a:rPr lang="en-US" dirty="0" smtClean="0"/>
              <a:t> </a:t>
            </a:r>
          </a:p>
          <a:p>
            <a:r>
              <a:rPr lang="en-US" dirty="0" smtClean="0"/>
              <a:t>Emeritus</a:t>
            </a:r>
            <a:endParaRPr lang="en-US" dirty="0"/>
          </a:p>
        </p:txBody>
      </p:sp>
      <p:pic>
        <p:nvPicPr>
          <p:cNvPr id="42" name="Picture 41" descr="bathtcalpurnius.jpg"/>
          <p:cNvPicPr>
            <a:picLocks noChangeAspect="1"/>
          </p:cNvPicPr>
          <p:nvPr/>
        </p:nvPicPr>
        <p:blipFill>
          <a:blip r:embed="rId3"/>
          <a:stretch>
            <a:fillRect/>
          </a:stretch>
        </p:blipFill>
        <p:spPr>
          <a:xfrm>
            <a:off x="5340746" y="670880"/>
            <a:ext cx="1073766" cy="1816174"/>
          </a:xfrm>
          <a:prstGeom prst="rect">
            <a:avLst/>
          </a:prstGeom>
        </p:spPr>
      </p:pic>
      <p:pic>
        <p:nvPicPr>
          <p:cNvPr id="43" name="Picture 42" descr="bathRusonia.jpg"/>
          <p:cNvPicPr>
            <a:picLocks noChangeAspect="1"/>
          </p:cNvPicPr>
          <p:nvPr/>
        </p:nvPicPr>
        <p:blipFill>
          <a:blip r:embed="rId4"/>
          <a:stretch>
            <a:fillRect/>
          </a:stretch>
        </p:blipFill>
        <p:spPr>
          <a:xfrm>
            <a:off x="5340746" y="5088479"/>
            <a:ext cx="1238024" cy="928518"/>
          </a:xfrm>
          <a:prstGeom prst="rect">
            <a:avLst/>
          </a:prstGeom>
        </p:spPr>
      </p:pic>
      <p:sp>
        <p:nvSpPr>
          <p:cNvPr id="45" name="TextBox 44"/>
          <p:cNvSpPr txBox="1"/>
          <p:nvPr/>
        </p:nvSpPr>
        <p:spPr>
          <a:xfrm>
            <a:off x="6915391" y="5085148"/>
            <a:ext cx="640211" cy="369332"/>
          </a:xfrm>
          <a:prstGeom prst="rect">
            <a:avLst/>
          </a:prstGeom>
          <a:noFill/>
        </p:spPr>
        <p:txBody>
          <a:bodyPr wrap="square" rtlCol="0">
            <a:spAutoFit/>
          </a:bodyPr>
          <a:lstStyle/>
          <a:p>
            <a:r>
              <a:rPr lang="en-US" b="1" dirty="0" smtClean="0"/>
              <a:t>T8</a:t>
            </a:r>
            <a:endParaRPr lang="en-US" dirty="0"/>
          </a:p>
        </p:txBody>
      </p:sp>
      <p:sp>
        <p:nvSpPr>
          <p:cNvPr id="46" name="TextBox 45"/>
          <p:cNvSpPr txBox="1"/>
          <p:nvPr/>
        </p:nvSpPr>
        <p:spPr>
          <a:xfrm>
            <a:off x="5203012" y="5965448"/>
            <a:ext cx="2198931" cy="892552"/>
          </a:xfrm>
          <a:prstGeom prst="rect">
            <a:avLst/>
          </a:prstGeom>
          <a:noFill/>
        </p:spPr>
        <p:txBody>
          <a:bodyPr wrap="square" rtlCol="0">
            <a:spAutoFit/>
          </a:bodyPr>
          <a:lstStyle/>
          <a:p>
            <a:r>
              <a:rPr lang="en-US" dirty="0" err="1" smtClean="0"/>
              <a:t>Lucius</a:t>
            </a:r>
            <a:r>
              <a:rPr lang="en-US" dirty="0" smtClean="0"/>
              <a:t> </a:t>
            </a:r>
            <a:r>
              <a:rPr lang="en-US" dirty="0" err="1" smtClean="0"/>
              <a:t>Ulpius</a:t>
            </a:r>
            <a:r>
              <a:rPr lang="en-US" dirty="0" smtClean="0"/>
              <a:t> </a:t>
            </a:r>
            <a:r>
              <a:rPr lang="en-US" dirty="0" err="1" smtClean="0"/>
              <a:t>Sestius</a:t>
            </a:r>
            <a:endParaRPr lang="en-US" dirty="0" smtClean="0"/>
          </a:p>
          <a:p>
            <a:r>
              <a:rPr lang="en-US" sz="1600" i="1" dirty="0" err="1" smtClean="0"/>
              <a:t>Rusonia</a:t>
            </a:r>
            <a:r>
              <a:rPr lang="en-US" sz="1600" i="1" dirty="0" smtClean="0"/>
              <a:t>  </a:t>
            </a:r>
            <a:r>
              <a:rPr lang="en-US" sz="1600" i="1" dirty="0" err="1" smtClean="0"/>
              <a:t>Aventina’s</a:t>
            </a:r>
            <a:r>
              <a:rPr lang="en-US" sz="1600" i="1" dirty="0" smtClean="0"/>
              <a:t> heir</a:t>
            </a:r>
          </a:p>
          <a:p>
            <a:endParaRPr lang="en-US" dirty="0"/>
          </a:p>
        </p:txBody>
      </p:sp>
      <p:sp>
        <p:nvSpPr>
          <p:cNvPr id="62" name="TextBox 61"/>
          <p:cNvSpPr txBox="1"/>
          <p:nvPr/>
        </p:nvSpPr>
        <p:spPr>
          <a:xfrm>
            <a:off x="6646535" y="1022428"/>
            <a:ext cx="1292550" cy="923330"/>
          </a:xfrm>
          <a:prstGeom prst="rect">
            <a:avLst/>
          </a:prstGeom>
          <a:noFill/>
        </p:spPr>
        <p:txBody>
          <a:bodyPr wrap="square" rtlCol="0">
            <a:spAutoFit/>
          </a:bodyPr>
          <a:lstStyle/>
          <a:p>
            <a:r>
              <a:rPr lang="en-US" dirty="0" smtClean="0"/>
              <a:t>Gaius </a:t>
            </a:r>
            <a:r>
              <a:rPr lang="en-US" dirty="0" err="1" smtClean="0"/>
              <a:t>Calpurnius</a:t>
            </a:r>
            <a:r>
              <a:rPr lang="en-US" dirty="0" smtClean="0"/>
              <a:t>          </a:t>
            </a:r>
          </a:p>
          <a:p>
            <a:r>
              <a:rPr lang="en-US" dirty="0" err="1" smtClean="0"/>
              <a:t>Receptus</a:t>
            </a:r>
            <a:endParaRPr lang="en-US" dirty="0"/>
          </a:p>
        </p:txBody>
      </p:sp>
      <p:pic>
        <p:nvPicPr>
          <p:cNvPr id="68" name="Picture 67" descr="oin8.jpg"/>
          <p:cNvPicPr>
            <a:picLocks noChangeAspect="1"/>
          </p:cNvPicPr>
          <p:nvPr/>
        </p:nvPicPr>
        <p:blipFill>
          <a:blip r:embed="rId5"/>
          <a:stretch>
            <a:fillRect/>
          </a:stretch>
        </p:blipFill>
        <p:spPr>
          <a:xfrm>
            <a:off x="3207227" y="670880"/>
            <a:ext cx="1280423" cy="1410636"/>
          </a:xfrm>
          <a:prstGeom prst="rect">
            <a:avLst/>
          </a:prstGeom>
        </p:spPr>
      </p:pic>
      <p:pic>
        <p:nvPicPr>
          <p:cNvPr id="69" name="Picture 68" descr="oinsbaufeutuch.jpg"/>
          <p:cNvPicPr>
            <a:picLocks noChangeAspect="1"/>
          </p:cNvPicPr>
          <p:nvPr/>
        </p:nvPicPr>
        <p:blipFill>
          <a:blip r:embed="rId6"/>
          <a:stretch>
            <a:fillRect/>
          </a:stretch>
        </p:blipFill>
        <p:spPr>
          <a:xfrm>
            <a:off x="3207227" y="2487054"/>
            <a:ext cx="1240450" cy="2257264"/>
          </a:xfrm>
          <a:prstGeom prst="rect">
            <a:avLst/>
          </a:prstGeom>
        </p:spPr>
      </p:pic>
      <p:sp>
        <p:nvSpPr>
          <p:cNvPr id="70" name="TextBox 69"/>
          <p:cNvSpPr txBox="1"/>
          <p:nvPr/>
        </p:nvSpPr>
        <p:spPr>
          <a:xfrm>
            <a:off x="1432822" y="2571587"/>
            <a:ext cx="640211" cy="369332"/>
          </a:xfrm>
          <a:prstGeom prst="rect">
            <a:avLst/>
          </a:prstGeom>
          <a:noFill/>
        </p:spPr>
        <p:txBody>
          <a:bodyPr wrap="square" rtlCol="0">
            <a:spAutoFit/>
          </a:bodyPr>
          <a:lstStyle/>
          <a:p>
            <a:r>
              <a:rPr lang="en-US" b="1" dirty="0" smtClean="0"/>
              <a:t>R5</a:t>
            </a:r>
            <a:endParaRPr lang="en-US" dirty="0"/>
          </a:p>
        </p:txBody>
      </p:sp>
      <p:sp>
        <p:nvSpPr>
          <p:cNvPr id="71" name="TextBox 70"/>
          <p:cNvSpPr txBox="1"/>
          <p:nvPr/>
        </p:nvSpPr>
        <p:spPr>
          <a:xfrm>
            <a:off x="1432822" y="940358"/>
            <a:ext cx="640211" cy="369332"/>
          </a:xfrm>
          <a:prstGeom prst="rect">
            <a:avLst/>
          </a:prstGeom>
          <a:noFill/>
        </p:spPr>
        <p:txBody>
          <a:bodyPr wrap="square" rtlCol="0">
            <a:spAutoFit/>
          </a:bodyPr>
          <a:lstStyle/>
          <a:p>
            <a:r>
              <a:rPr lang="en-US" b="1" dirty="0" smtClean="0"/>
              <a:t>R1</a:t>
            </a:r>
            <a:endParaRPr lang="en-US" dirty="0"/>
          </a:p>
        </p:txBody>
      </p:sp>
      <p:sp>
        <p:nvSpPr>
          <p:cNvPr id="72" name="TextBox 71"/>
          <p:cNvSpPr txBox="1"/>
          <p:nvPr/>
        </p:nvSpPr>
        <p:spPr>
          <a:xfrm>
            <a:off x="6915391" y="2722752"/>
            <a:ext cx="640211" cy="369332"/>
          </a:xfrm>
          <a:prstGeom prst="rect">
            <a:avLst/>
          </a:prstGeom>
          <a:noFill/>
        </p:spPr>
        <p:txBody>
          <a:bodyPr wrap="square" rtlCol="0">
            <a:spAutoFit/>
          </a:bodyPr>
          <a:lstStyle/>
          <a:p>
            <a:r>
              <a:rPr lang="en-US" b="1" dirty="0" smtClean="0"/>
              <a:t>R8</a:t>
            </a:r>
            <a:endParaRPr lang="en-US" dirty="0"/>
          </a:p>
        </p:txBody>
      </p:sp>
      <p:pic>
        <p:nvPicPr>
          <p:cNvPr id="73" name="Picture 72" descr="oinsbsaturn2emps.jpg"/>
          <p:cNvPicPr>
            <a:picLocks noChangeAspect="1"/>
          </p:cNvPicPr>
          <p:nvPr/>
        </p:nvPicPr>
        <p:blipFill>
          <a:blip r:embed="rId7"/>
          <a:stretch>
            <a:fillRect/>
          </a:stretch>
        </p:blipFill>
        <p:spPr>
          <a:xfrm>
            <a:off x="5383407" y="2728064"/>
            <a:ext cx="998295" cy="2077377"/>
          </a:xfrm>
          <a:prstGeom prst="rect">
            <a:avLst/>
          </a:prstGeom>
        </p:spPr>
      </p:pic>
      <p:sp>
        <p:nvSpPr>
          <p:cNvPr id="75" name="TextBox 74"/>
          <p:cNvSpPr txBox="1"/>
          <p:nvPr/>
        </p:nvSpPr>
        <p:spPr>
          <a:xfrm>
            <a:off x="6708771" y="3261941"/>
            <a:ext cx="1230314" cy="923330"/>
          </a:xfrm>
          <a:prstGeom prst="rect">
            <a:avLst/>
          </a:prstGeom>
          <a:noFill/>
        </p:spPr>
        <p:txBody>
          <a:bodyPr wrap="square" rtlCol="0">
            <a:spAutoFit/>
          </a:bodyPr>
          <a:lstStyle/>
          <a:p>
            <a:r>
              <a:rPr lang="en-US" dirty="0" smtClean="0"/>
              <a:t> Gaius </a:t>
            </a:r>
          </a:p>
          <a:p>
            <a:r>
              <a:rPr lang="en-US" dirty="0" err="1" smtClean="0"/>
              <a:t>Curiatius</a:t>
            </a:r>
            <a:r>
              <a:rPr lang="en-US" dirty="0" smtClean="0"/>
              <a:t> </a:t>
            </a:r>
          </a:p>
          <a:p>
            <a:r>
              <a:rPr lang="en-US" dirty="0" err="1" smtClean="0"/>
              <a:t>Saturninus</a:t>
            </a:r>
            <a:endParaRPr lang="en-US" dirty="0"/>
          </a:p>
        </p:txBody>
      </p:sp>
      <p:sp>
        <p:nvSpPr>
          <p:cNvPr id="76" name="TextBox 75"/>
          <p:cNvSpPr txBox="1"/>
          <p:nvPr/>
        </p:nvSpPr>
        <p:spPr>
          <a:xfrm>
            <a:off x="1280422" y="1309690"/>
            <a:ext cx="1722286" cy="646331"/>
          </a:xfrm>
          <a:prstGeom prst="rect">
            <a:avLst/>
          </a:prstGeom>
          <a:noFill/>
        </p:spPr>
        <p:txBody>
          <a:bodyPr wrap="square" rtlCol="0">
            <a:spAutoFit/>
          </a:bodyPr>
          <a:lstStyle/>
          <a:p>
            <a:r>
              <a:rPr lang="en-US" dirty="0" err="1" smtClean="0"/>
              <a:t>Lucius</a:t>
            </a:r>
            <a:r>
              <a:rPr lang="en-US" dirty="0" smtClean="0"/>
              <a:t> </a:t>
            </a:r>
            <a:r>
              <a:rPr lang="en-US" dirty="0" err="1" smtClean="0"/>
              <a:t>Marcius</a:t>
            </a:r>
            <a:r>
              <a:rPr lang="en-US" dirty="0" smtClean="0"/>
              <a:t> </a:t>
            </a:r>
            <a:r>
              <a:rPr lang="en-US" dirty="0" err="1" smtClean="0"/>
              <a:t>Memor</a:t>
            </a:r>
            <a:endParaRPr lang="en-US" dirty="0"/>
          </a:p>
        </p:txBody>
      </p:sp>
      <p:sp>
        <p:nvSpPr>
          <p:cNvPr id="78" name="TextBox 77"/>
          <p:cNvSpPr txBox="1"/>
          <p:nvPr/>
        </p:nvSpPr>
        <p:spPr>
          <a:xfrm>
            <a:off x="1280423" y="2940919"/>
            <a:ext cx="1431702" cy="923330"/>
          </a:xfrm>
          <a:prstGeom prst="rect">
            <a:avLst/>
          </a:prstGeom>
          <a:noFill/>
        </p:spPr>
        <p:txBody>
          <a:bodyPr wrap="square" rtlCol="0">
            <a:spAutoFit/>
          </a:bodyPr>
          <a:lstStyle/>
          <a:p>
            <a:r>
              <a:rPr lang="en-US" dirty="0" smtClean="0"/>
              <a:t>Marcus </a:t>
            </a:r>
            <a:r>
              <a:rPr lang="en-US" dirty="0" err="1" smtClean="0"/>
              <a:t>Aufidius</a:t>
            </a:r>
            <a:endParaRPr lang="en-US" dirty="0" smtClean="0"/>
          </a:p>
          <a:p>
            <a:r>
              <a:rPr lang="en-US" dirty="0" err="1" smtClean="0"/>
              <a:t>Maximus</a:t>
            </a:r>
            <a:endParaRPr lang="en-US" dirty="0"/>
          </a:p>
        </p:txBody>
      </p:sp>
      <p:pic>
        <p:nvPicPr>
          <p:cNvPr id="21" name="Picture 20" descr="Bathtcalpurnius.jpeg"/>
          <p:cNvPicPr>
            <a:picLocks noChangeAspect="1"/>
          </p:cNvPicPr>
          <p:nvPr/>
        </p:nvPicPr>
        <p:blipFill>
          <a:blip r:embed="rId8"/>
          <a:stretch>
            <a:fillRect/>
          </a:stretch>
        </p:blipFill>
        <p:spPr>
          <a:xfrm>
            <a:off x="8112175" y="559663"/>
            <a:ext cx="1031825" cy="2011924"/>
          </a:xfrm>
          <a:prstGeom prst="rect">
            <a:avLst/>
          </a:prstGeom>
        </p:spPr>
      </p:pic>
      <p:pic>
        <p:nvPicPr>
          <p:cNvPr id="22" name="Picture 21" descr="Bathaltsaturninus.jpeg"/>
          <p:cNvPicPr>
            <a:picLocks noChangeAspect="1"/>
          </p:cNvPicPr>
          <p:nvPr/>
        </p:nvPicPr>
        <p:blipFill>
          <a:blip r:embed="rId9"/>
          <a:stretch>
            <a:fillRect/>
          </a:stretch>
        </p:blipFill>
        <p:spPr>
          <a:xfrm>
            <a:off x="7939085" y="2728064"/>
            <a:ext cx="1106445" cy="2360415"/>
          </a:xfrm>
          <a:prstGeom prst="rect">
            <a:avLst/>
          </a:prstGeom>
        </p:spPr>
      </p:pic>
      <p:pic>
        <p:nvPicPr>
          <p:cNvPr id="23" name="Picture 22" descr="Bathtrusonia 1.jpeg"/>
          <p:cNvPicPr>
            <a:picLocks noChangeAspect="1"/>
          </p:cNvPicPr>
          <p:nvPr/>
        </p:nvPicPr>
        <p:blipFill>
          <a:blip r:embed="rId10"/>
          <a:stretch>
            <a:fillRect/>
          </a:stretch>
        </p:blipFill>
        <p:spPr>
          <a:xfrm>
            <a:off x="7401943" y="5347090"/>
            <a:ext cx="1742057" cy="1007273"/>
          </a:xfrm>
          <a:prstGeom prst="rect">
            <a:avLst/>
          </a:prstGeom>
        </p:spPr>
      </p:pic>
      <p:pic>
        <p:nvPicPr>
          <p:cNvPr id="24" name="Picture 23" descr="Bathaltmemor.jpeg"/>
          <p:cNvPicPr>
            <a:picLocks noChangeAspect="1"/>
          </p:cNvPicPr>
          <p:nvPr/>
        </p:nvPicPr>
        <p:blipFill>
          <a:blip r:embed="rId11"/>
          <a:stretch>
            <a:fillRect/>
          </a:stretch>
        </p:blipFill>
        <p:spPr>
          <a:xfrm>
            <a:off x="1" y="654916"/>
            <a:ext cx="1280422" cy="1290842"/>
          </a:xfrm>
          <a:prstGeom prst="rect">
            <a:avLst/>
          </a:prstGeom>
        </p:spPr>
      </p:pic>
      <p:pic>
        <p:nvPicPr>
          <p:cNvPr id="25" name="Picture 24" descr="Bathalteutuches.jpeg"/>
          <p:cNvPicPr>
            <a:picLocks noChangeAspect="1"/>
          </p:cNvPicPr>
          <p:nvPr/>
        </p:nvPicPr>
        <p:blipFill>
          <a:blip r:embed="rId12"/>
          <a:stretch>
            <a:fillRect/>
          </a:stretch>
        </p:blipFill>
        <p:spPr>
          <a:xfrm>
            <a:off x="0" y="2139135"/>
            <a:ext cx="1280422" cy="2407542"/>
          </a:xfrm>
          <a:prstGeom prst="rect">
            <a:avLst/>
          </a:prstGeom>
        </p:spPr>
      </p:pic>
      <p:pic>
        <p:nvPicPr>
          <p:cNvPr id="26" name="Picture 25" descr="Bathaltholyplace.jpeg"/>
          <p:cNvPicPr>
            <a:picLocks noChangeAspect="1"/>
          </p:cNvPicPr>
          <p:nvPr/>
        </p:nvPicPr>
        <p:blipFill>
          <a:blip r:embed="rId13"/>
          <a:stretch>
            <a:fillRect/>
          </a:stretch>
        </p:blipFill>
        <p:spPr>
          <a:xfrm>
            <a:off x="1" y="4591475"/>
            <a:ext cx="1100666" cy="2154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6" grpId="0"/>
      <p:bldP spid="62" grpId="0"/>
      <p:bldP spid="75" grpId="0"/>
      <p:bldP spid="76" grpId="0"/>
      <p:bldP spid="78"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extBox 9"/>
          <p:cNvSpPr txBox="1"/>
          <p:nvPr/>
        </p:nvSpPr>
        <p:spPr>
          <a:xfrm>
            <a:off x="209906" y="147660"/>
            <a:ext cx="9019572" cy="800219"/>
          </a:xfrm>
          <a:prstGeom prst="rect">
            <a:avLst/>
          </a:prstGeom>
          <a:noFill/>
        </p:spPr>
        <p:txBody>
          <a:bodyPr wrap="square" rtlCol="0">
            <a:spAutoFit/>
          </a:bodyPr>
          <a:lstStyle/>
          <a:p>
            <a:r>
              <a:rPr lang="en-US" sz="2600" b="1" dirty="0" smtClean="0"/>
              <a:t>Look at these stones to find some freedmen/women (ex-slaves).</a:t>
            </a:r>
          </a:p>
          <a:p>
            <a:r>
              <a:rPr lang="en-US" sz="2000" b="1" i="1" dirty="0" smtClean="0"/>
              <a:t>Should we be surprised that they had enough money to pay for inscribed stones?</a:t>
            </a:r>
          </a:p>
        </p:txBody>
      </p:sp>
      <p:sp>
        <p:nvSpPr>
          <p:cNvPr id="11" name="TextBox 10"/>
          <p:cNvSpPr txBox="1"/>
          <p:nvPr/>
        </p:nvSpPr>
        <p:spPr>
          <a:xfrm>
            <a:off x="1112716" y="5085148"/>
            <a:ext cx="640211" cy="369332"/>
          </a:xfrm>
          <a:prstGeom prst="rect">
            <a:avLst/>
          </a:prstGeom>
          <a:noFill/>
        </p:spPr>
        <p:txBody>
          <a:bodyPr wrap="square" rtlCol="0">
            <a:spAutoFit/>
          </a:bodyPr>
          <a:lstStyle/>
          <a:p>
            <a:r>
              <a:rPr lang="en-US" b="1" dirty="0" smtClean="0"/>
              <a:t>R5</a:t>
            </a:r>
            <a:endParaRPr lang="en-US" dirty="0"/>
          </a:p>
        </p:txBody>
      </p:sp>
      <p:sp>
        <p:nvSpPr>
          <p:cNvPr id="12" name="TextBox 11"/>
          <p:cNvSpPr txBox="1"/>
          <p:nvPr/>
        </p:nvSpPr>
        <p:spPr>
          <a:xfrm>
            <a:off x="6968769" y="1071300"/>
            <a:ext cx="641547" cy="369332"/>
          </a:xfrm>
          <a:prstGeom prst="rect">
            <a:avLst/>
          </a:prstGeom>
          <a:noFill/>
        </p:spPr>
        <p:txBody>
          <a:bodyPr wrap="square" rtlCol="0">
            <a:spAutoFit/>
          </a:bodyPr>
          <a:lstStyle/>
          <a:p>
            <a:r>
              <a:rPr lang="en-US" b="1" dirty="0" smtClean="0"/>
              <a:t>T11</a:t>
            </a:r>
            <a:endParaRPr lang="en-US" dirty="0"/>
          </a:p>
        </p:txBody>
      </p:sp>
      <p:sp>
        <p:nvSpPr>
          <p:cNvPr id="15" name="TextBox 14"/>
          <p:cNvSpPr txBox="1"/>
          <p:nvPr/>
        </p:nvSpPr>
        <p:spPr>
          <a:xfrm>
            <a:off x="968381" y="5690501"/>
            <a:ext cx="1055018" cy="646331"/>
          </a:xfrm>
          <a:prstGeom prst="rect">
            <a:avLst/>
          </a:prstGeom>
          <a:noFill/>
        </p:spPr>
        <p:txBody>
          <a:bodyPr wrap="square" rtlCol="0">
            <a:spAutoFit/>
          </a:bodyPr>
          <a:lstStyle/>
          <a:p>
            <a:r>
              <a:rPr lang="en-US" dirty="0" err="1" smtClean="0"/>
              <a:t>Aufidius</a:t>
            </a:r>
            <a:r>
              <a:rPr lang="en-US" dirty="0" smtClean="0"/>
              <a:t> </a:t>
            </a:r>
          </a:p>
          <a:p>
            <a:r>
              <a:rPr lang="en-US" dirty="0" err="1" smtClean="0"/>
              <a:t>Eutuches</a:t>
            </a:r>
            <a:endParaRPr lang="en-US" dirty="0"/>
          </a:p>
        </p:txBody>
      </p:sp>
      <p:sp>
        <p:nvSpPr>
          <p:cNvPr id="45" name="TextBox 44"/>
          <p:cNvSpPr txBox="1"/>
          <p:nvPr/>
        </p:nvSpPr>
        <p:spPr>
          <a:xfrm>
            <a:off x="5725321" y="5269814"/>
            <a:ext cx="640211" cy="369332"/>
          </a:xfrm>
          <a:prstGeom prst="rect">
            <a:avLst/>
          </a:prstGeom>
          <a:noFill/>
        </p:spPr>
        <p:txBody>
          <a:bodyPr wrap="square" rtlCol="0">
            <a:spAutoFit/>
          </a:bodyPr>
          <a:lstStyle/>
          <a:p>
            <a:r>
              <a:rPr lang="en-US" b="1" dirty="0" smtClean="0"/>
              <a:t>P5</a:t>
            </a:r>
            <a:endParaRPr lang="en-US" dirty="0"/>
          </a:p>
        </p:txBody>
      </p:sp>
      <p:sp>
        <p:nvSpPr>
          <p:cNvPr id="46" name="TextBox 45"/>
          <p:cNvSpPr txBox="1"/>
          <p:nvPr/>
        </p:nvSpPr>
        <p:spPr>
          <a:xfrm>
            <a:off x="5651702" y="5690501"/>
            <a:ext cx="987252" cy="646331"/>
          </a:xfrm>
          <a:prstGeom prst="rect">
            <a:avLst/>
          </a:prstGeom>
          <a:noFill/>
        </p:spPr>
        <p:txBody>
          <a:bodyPr wrap="square" rtlCol="0">
            <a:spAutoFit/>
          </a:bodyPr>
          <a:lstStyle/>
          <a:p>
            <a:r>
              <a:rPr lang="en-US" dirty="0" err="1" smtClean="0"/>
              <a:t>Naevius</a:t>
            </a:r>
            <a:endParaRPr lang="en-US" dirty="0" smtClean="0"/>
          </a:p>
          <a:p>
            <a:endParaRPr lang="en-US" dirty="0"/>
          </a:p>
        </p:txBody>
      </p:sp>
      <p:sp>
        <p:nvSpPr>
          <p:cNvPr id="62" name="TextBox 61"/>
          <p:cNvSpPr txBox="1"/>
          <p:nvPr/>
        </p:nvSpPr>
        <p:spPr>
          <a:xfrm>
            <a:off x="6717471" y="1686543"/>
            <a:ext cx="1213619" cy="646331"/>
          </a:xfrm>
          <a:prstGeom prst="rect">
            <a:avLst/>
          </a:prstGeom>
          <a:noFill/>
        </p:spPr>
        <p:txBody>
          <a:bodyPr wrap="square" rtlCol="0">
            <a:spAutoFit/>
          </a:bodyPr>
          <a:lstStyle/>
          <a:p>
            <a:r>
              <a:rPr lang="en-US" dirty="0" err="1" smtClean="0"/>
              <a:t>Calpurnia</a:t>
            </a:r>
            <a:r>
              <a:rPr lang="en-US" dirty="0" smtClean="0"/>
              <a:t>          </a:t>
            </a:r>
          </a:p>
          <a:p>
            <a:r>
              <a:rPr lang="en-US" dirty="0" smtClean="0"/>
              <a:t>       </a:t>
            </a:r>
            <a:r>
              <a:rPr lang="en-US" dirty="0" err="1" smtClean="0"/>
              <a:t>Trifosa</a:t>
            </a:r>
            <a:endParaRPr lang="en-US" dirty="0"/>
          </a:p>
        </p:txBody>
      </p:sp>
      <p:sp>
        <p:nvSpPr>
          <p:cNvPr id="70" name="TextBox 69"/>
          <p:cNvSpPr txBox="1"/>
          <p:nvPr/>
        </p:nvSpPr>
        <p:spPr>
          <a:xfrm>
            <a:off x="1112716" y="2940919"/>
            <a:ext cx="640211" cy="369332"/>
          </a:xfrm>
          <a:prstGeom prst="rect">
            <a:avLst/>
          </a:prstGeom>
          <a:noFill/>
        </p:spPr>
        <p:txBody>
          <a:bodyPr wrap="square" rtlCol="0">
            <a:spAutoFit/>
          </a:bodyPr>
          <a:lstStyle/>
          <a:p>
            <a:r>
              <a:rPr lang="en-US" b="1" dirty="0" smtClean="0"/>
              <a:t>R4</a:t>
            </a:r>
            <a:endParaRPr lang="en-US" dirty="0"/>
          </a:p>
        </p:txBody>
      </p:sp>
      <p:sp>
        <p:nvSpPr>
          <p:cNvPr id="71" name="TextBox 70"/>
          <p:cNvSpPr txBox="1"/>
          <p:nvPr/>
        </p:nvSpPr>
        <p:spPr>
          <a:xfrm>
            <a:off x="1112716" y="1125024"/>
            <a:ext cx="640211" cy="369332"/>
          </a:xfrm>
          <a:prstGeom prst="rect">
            <a:avLst/>
          </a:prstGeom>
          <a:noFill/>
        </p:spPr>
        <p:txBody>
          <a:bodyPr wrap="square" rtlCol="0">
            <a:spAutoFit/>
          </a:bodyPr>
          <a:lstStyle/>
          <a:p>
            <a:r>
              <a:rPr lang="en-US" b="1" dirty="0" smtClean="0"/>
              <a:t>R6</a:t>
            </a:r>
            <a:endParaRPr lang="en-US" dirty="0"/>
          </a:p>
        </p:txBody>
      </p:sp>
      <p:sp>
        <p:nvSpPr>
          <p:cNvPr id="76" name="TextBox 75"/>
          <p:cNvSpPr txBox="1"/>
          <p:nvPr/>
        </p:nvSpPr>
        <p:spPr>
          <a:xfrm>
            <a:off x="905313" y="1686543"/>
            <a:ext cx="1055018" cy="646331"/>
          </a:xfrm>
          <a:prstGeom prst="rect">
            <a:avLst/>
          </a:prstGeom>
          <a:noFill/>
        </p:spPr>
        <p:txBody>
          <a:bodyPr wrap="square" rtlCol="0">
            <a:spAutoFit/>
          </a:bodyPr>
          <a:lstStyle/>
          <a:p>
            <a:r>
              <a:rPr lang="en-US" dirty="0" err="1" smtClean="0"/>
              <a:t>Vettius</a:t>
            </a:r>
            <a:r>
              <a:rPr lang="en-US" dirty="0" smtClean="0"/>
              <a:t> </a:t>
            </a:r>
          </a:p>
          <a:p>
            <a:r>
              <a:rPr lang="en-US" dirty="0" err="1" smtClean="0"/>
              <a:t>Benignus</a:t>
            </a:r>
            <a:endParaRPr lang="en-US" dirty="0"/>
          </a:p>
        </p:txBody>
      </p:sp>
      <p:sp>
        <p:nvSpPr>
          <p:cNvPr id="78" name="TextBox 77"/>
          <p:cNvSpPr txBox="1"/>
          <p:nvPr/>
        </p:nvSpPr>
        <p:spPr>
          <a:xfrm>
            <a:off x="968381" y="3798939"/>
            <a:ext cx="952252" cy="646331"/>
          </a:xfrm>
          <a:prstGeom prst="rect">
            <a:avLst/>
          </a:prstGeom>
          <a:noFill/>
        </p:spPr>
        <p:txBody>
          <a:bodyPr wrap="square" rtlCol="0">
            <a:spAutoFit/>
          </a:bodyPr>
          <a:lstStyle/>
          <a:p>
            <a:r>
              <a:rPr lang="en-US" dirty="0" err="1" smtClean="0"/>
              <a:t>Aufidius</a:t>
            </a:r>
            <a:endParaRPr lang="en-US" dirty="0" smtClean="0"/>
          </a:p>
          <a:p>
            <a:r>
              <a:rPr lang="en-US" dirty="0" err="1" smtClean="0"/>
              <a:t>Lemnus</a:t>
            </a:r>
            <a:endParaRPr lang="en-US" dirty="0"/>
          </a:p>
        </p:txBody>
      </p:sp>
      <p:pic>
        <p:nvPicPr>
          <p:cNvPr id="21" name="Picture 20" descr="oinsbnaeviusbld.jpg"/>
          <p:cNvPicPr>
            <a:picLocks noChangeAspect="1"/>
          </p:cNvPicPr>
          <p:nvPr/>
        </p:nvPicPr>
        <p:blipFill>
          <a:blip r:embed="rId2"/>
          <a:stretch>
            <a:fillRect/>
          </a:stretch>
        </p:blipFill>
        <p:spPr>
          <a:xfrm>
            <a:off x="6652482" y="5085148"/>
            <a:ext cx="2491518" cy="1477578"/>
          </a:xfrm>
          <a:prstGeom prst="rect">
            <a:avLst/>
          </a:prstGeom>
        </p:spPr>
      </p:pic>
      <p:pic>
        <p:nvPicPr>
          <p:cNvPr id="22" name="Picture 21" descr="Bathaltdiana.jpeg"/>
          <p:cNvPicPr>
            <a:picLocks noChangeAspect="1"/>
          </p:cNvPicPr>
          <p:nvPr/>
        </p:nvPicPr>
        <p:blipFill>
          <a:blip r:embed="rId3"/>
          <a:stretch>
            <a:fillRect/>
          </a:stretch>
        </p:blipFill>
        <p:spPr>
          <a:xfrm>
            <a:off x="0" y="1071300"/>
            <a:ext cx="971399" cy="1851835"/>
          </a:xfrm>
          <a:prstGeom prst="rect">
            <a:avLst/>
          </a:prstGeom>
        </p:spPr>
      </p:pic>
      <p:pic>
        <p:nvPicPr>
          <p:cNvPr id="23" name="Picture 22" descr="Bathaltlemnus.jpeg"/>
          <p:cNvPicPr>
            <a:picLocks noChangeAspect="1"/>
          </p:cNvPicPr>
          <p:nvPr/>
        </p:nvPicPr>
        <p:blipFill>
          <a:blip r:embed="rId4"/>
          <a:stretch>
            <a:fillRect/>
          </a:stretch>
        </p:blipFill>
        <p:spPr>
          <a:xfrm>
            <a:off x="38299" y="2923135"/>
            <a:ext cx="969780" cy="1821183"/>
          </a:xfrm>
          <a:prstGeom prst="rect">
            <a:avLst/>
          </a:prstGeom>
        </p:spPr>
      </p:pic>
      <p:pic>
        <p:nvPicPr>
          <p:cNvPr id="24" name="Picture 23" descr="Bathalteutuches.jpeg"/>
          <p:cNvPicPr>
            <a:picLocks noChangeAspect="1"/>
          </p:cNvPicPr>
          <p:nvPr/>
        </p:nvPicPr>
        <p:blipFill>
          <a:blip r:embed="rId5"/>
          <a:stretch>
            <a:fillRect/>
          </a:stretch>
        </p:blipFill>
        <p:spPr>
          <a:xfrm>
            <a:off x="0" y="4764534"/>
            <a:ext cx="1008079" cy="1895464"/>
          </a:xfrm>
          <a:prstGeom prst="rect">
            <a:avLst/>
          </a:prstGeom>
        </p:spPr>
      </p:pic>
      <p:pic>
        <p:nvPicPr>
          <p:cNvPr id="26" name="Picture 25" descr="Bathtcalpurnius.jpeg"/>
          <p:cNvPicPr>
            <a:picLocks noChangeAspect="1"/>
          </p:cNvPicPr>
          <p:nvPr/>
        </p:nvPicPr>
        <p:blipFill>
          <a:blip r:embed="rId6"/>
          <a:stretch>
            <a:fillRect/>
          </a:stretch>
        </p:blipFill>
        <p:spPr>
          <a:xfrm>
            <a:off x="7931090" y="919561"/>
            <a:ext cx="1027543" cy="2003574"/>
          </a:xfrm>
          <a:prstGeom prst="rect">
            <a:avLst/>
          </a:prstGeom>
        </p:spPr>
      </p:pic>
      <p:sp>
        <p:nvSpPr>
          <p:cNvPr id="28" name="TextBox 27"/>
          <p:cNvSpPr txBox="1"/>
          <p:nvPr/>
        </p:nvSpPr>
        <p:spPr>
          <a:xfrm>
            <a:off x="2023399" y="1171190"/>
            <a:ext cx="4121929" cy="923330"/>
          </a:xfrm>
          <a:prstGeom prst="rect">
            <a:avLst/>
          </a:prstGeom>
          <a:noFill/>
        </p:spPr>
        <p:txBody>
          <a:bodyPr wrap="square" rtlCol="0">
            <a:spAutoFit/>
          </a:bodyPr>
          <a:lstStyle/>
          <a:p>
            <a:r>
              <a:rPr lang="en-US" dirty="0" smtClean="0"/>
              <a:t>Was </a:t>
            </a:r>
            <a:r>
              <a:rPr lang="en-US" dirty="0" err="1" smtClean="0"/>
              <a:t>Vettius</a:t>
            </a:r>
            <a:r>
              <a:rPr lang="en-US" dirty="0" smtClean="0"/>
              <a:t> </a:t>
            </a:r>
            <a:r>
              <a:rPr lang="en-US" dirty="0" err="1" smtClean="0"/>
              <a:t>Benignus</a:t>
            </a:r>
            <a:r>
              <a:rPr lang="en-US" dirty="0" smtClean="0"/>
              <a:t> a keen huntsman thanking Diana for a successful day out?</a:t>
            </a:r>
          </a:p>
          <a:p>
            <a:r>
              <a:rPr lang="en-US" dirty="0" smtClean="0"/>
              <a:t>……………………………………………………………..</a:t>
            </a:r>
          </a:p>
        </p:txBody>
      </p:sp>
      <p:sp>
        <p:nvSpPr>
          <p:cNvPr id="29" name="TextBox 28"/>
          <p:cNvSpPr txBox="1"/>
          <p:nvPr/>
        </p:nvSpPr>
        <p:spPr>
          <a:xfrm>
            <a:off x="1920633" y="2179211"/>
            <a:ext cx="4371933" cy="2985433"/>
          </a:xfrm>
          <a:prstGeom prst="rect">
            <a:avLst/>
          </a:prstGeom>
          <a:noFill/>
        </p:spPr>
        <p:txBody>
          <a:bodyPr wrap="square" rtlCol="0">
            <a:spAutoFit/>
          </a:bodyPr>
          <a:lstStyle/>
          <a:p>
            <a:r>
              <a:rPr lang="en-US" dirty="0" smtClean="0"/>
              <a:t>Was there some sort of rivalry between </a:t>
            </a:r>
            <a:r>
              <a:rPr lang="en-US" dirty="0" err="1" smtClean="0"/>
              <a:t>Lemnus</a:t>
            </a:r>
            <a:r>
              <a:rPr lang="en-US" dirty="0" smtClean="0"/>
              <a:t> and </a:t>
            </a:r>
            <a:r>
              <a:rPr lang="en-US" dirty="0" err="1" smtClean="0"/>
              <a:t>Eutuches</a:t>
            </a:r>
            <a:r>
              <a:rPr lang="en-US" dirty="0" smtClean="0"/>
              <a:t>, both erecting stones to thank </a:t>
            </a:r>
            <a:r>
              <a:rPr lang="en-US" dirty="0" err="1" smtClean="0"/>
              <a:t>Sulis</a:t>
            </a:r>
            <a:r>
              <a:rPr lang="en-US" dirty="0" smtClean="0"/>
              <a:t> for protecting their ex-master? </a:t>
            </a:r>
          </a:p>
          <a:p>
            <a:r>
              <a:rPr lang="en-US" i="1" dirty="0" smtClean="0"/>
              <a:t>(but notice the mistake on </a:t>
            </a:r>
            <a:r>
              <a:rPr lang="en-US" i="1" dirty="0" err="1" smtClean="0"/>
              <a:t>Lemnus’s</a:t>
            </a:r>
            <a:r>
              <a:rPr lang="en-US" i="1" dirty="0" smtClean="0"/>
              <a:t> name!)</a:t>
            </a:r>
          </a:p>
          <a:p>
            <a:endParaRPr lang="en-US" sz="800" i="1" dirty="0" smtClean="0"/>
          </a:p>
          <a:p>
            <a:r>
              <a:rPr lang="en-US" dirty="0" smtClean="0"/>
              <a:t>Their master’s legion was not transferred to Britain until about 122 A.D. so the stones cannot be earlier than this date, which was also the date when the Emperor Hadrian visited Britain.</a:t>
            </a:r>
          </a:p>
          <a:p>
            <a:r>
              <a:rPr lang="en-US" dirty="0" smtClean="0"/>
              <a:t>…………………………………………………………………</a:t>
            </a:r>
            <a:endParaRPr lang="en-US" dirty="0"/>
          </a:p>
        </p:txBody>
      </p:sp>
      <p:sp>
        <p:nvSpPr>
          <p:cNvPr id="30" name="TextBox 29"/>
          <p:cNvSpPr txBox="1"/>
          <p:nvPr/>
        </p:nvSpPr>
        <p:spPr>
          <a:xfrm>
            <a:off x="6378044" y="3198774"/>
            <a:ext cx="2851434" cy="1200329"/>
          </a:xfrm>
          <a:prstGeom prst="rect">
            <a:avLst/>
          </a:prstGeom>
          <a:noFill/>
        </p:spPr>
        <p:txBody>
          <a:bodyPr wrap="square" rtlCol="0">
            <a:spAutoFit/>
          </a:bodyPr>
          <a:lstStyle/>
          <a:p>
            <a:r>
              <a:rPr lang="en-US" dirty="0" smtClean="0"/>
              <a:t>The slave-girl </a:t>
            </a:r>
            <a:r>
              <a:rPr lang="en-US" dirty="0" err="1" smtClean="0"/>
              <a:t>Trifosa</a:t>
            </a:r>
            <a:r>
              <a:rPr lang="en-US" dirty="0" smtClean="0"/>
              <a:t> enjoyed a leap in status when </a:t>
            </a:r>
            <a:r>
              <a:rPr lang="en-US" dirty="0" err="1" smtClean="0"/>
              <a:t>Calpurnius</a:t>
            </a:r>
            <a:r>
              <a:rPr lang="en-US" dirty="0" smtClean="0"/>
              <a:t> decided to free her and marry her!</a:t>
            </a:r>
            <a:endParaRPr lang="en-US" dirty="0"/>
          </a:p>
        </p:txBody>
      </p:sp>
      <p:sp>
        <p:nvSpPr>
          <p:cNvPr id="31" name="TextBox 30"/>
          <p:cNvSpPr txBox="1"/>
          <p:nvPr/>
        </p:nvSpPr>
        <p:spPr>
          <a:xfrm>
            <a:off x="2256115" y="5085148"/>
            <a:ext cx="3134677" cy="1477328"/>
          </a:xfrm>
          <a:prstGeom prst="rect">
            <a:avLst/>
          </a:prstGeom>
          <a:noFill/>
        </p:spPr>
        <p:txBody>
          <a:bodyPr wrap="square" rtlCol="0">
            <a:spAutoFit/>
          </a:bodyPr>
          <a:lstStyle/>
          <a:p>
            <a:r>
              <a:rPr lang="en-US" dirty="0" smtClean="0"/>
              <a:t>Imperial freedmen like </a:t>
            </a:r>
            <a:r>
              <a:rPr lang="en-US" dirty="0" err="1" smtClean="0"/>
              <a:t>Naevius</a:t>
            </a:r>
            <a:r>
              <a:rPr lang="en-US" dirty="0" smtClean="0"/>
              <a:t> ran the civil service and many seemed to have as much power and status (or even more!) than free citizens did.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6" grpId="0"/>
      <p:bldP spid="62" grpId="0"/>
      <p:bldP spid="76" grpId="0"/>
      <p:bldP spid="78"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2654</TotalTime>
  <Words>3433</Words>
  <Application>Microsoft Macintosh PowerPoint</Application>
  <PresentationFormat>On-screen Show (4:3)</PresentationFormat>
  <Paragraphs>357</Paragraphs>
  <Slides>22</Slides>
  <Notes>2</Notes>
  <HiddenSlides>0</HiddenSlides>
  <MMClips>0</MMClips>
  <ScaleCrop>false</ScaleCrop>
  <HeadingPairs>
    <vt:vector size="4" baseType="variant">
      <vt:variant>
        <vt:lpstr>Design Template</vt:lpstr>
      </vt:variant>
      <vt:variant>
        <vt:i4>1</vt:i4>
      </vt:variant>
      <vt:variant>
        <vt:lpstr>Slide Titles</vt:lpstr>
      </vt:variant>
      <vt:variant>
        <vt:i4>22</vt:i4>
      </vt:variant>
    </vt:vector>
  </HeadingPairs>
  <TitlesOfParts>
    <vt:vector size="23" baseType="lpstr">
      <vt:lpstr>Office Theme</vt:lpstr>
      <vt:lpstr> People and Society at Aquae Sulis  </vt:lpstr>
      <vt:lpstr>This is designed to be used AFTER a visit to the Baths, when students have also studied the individual inscriptions.</vt:lpstr>
      <vt:lpstr>Citizenship, multiculturalism, slavery and the status of women:</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..but here are some questions we can’t answer:</vt:lpstr>
      <vt:lpstr>The people who have left inscriptional evidence have allowed us to get much closer to them  </vt:lpstr>
      <vt:lpstr>Slide 21</vt:lpstr>
      <vt:lpstr>Slide 22</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 Drawings of the inscriptions and some sculptures in the Roman Baths Museum, Bath.</dc:title>
  <dc:creator>Anne</dc:creator>
  <cp:lastModifiedBy>Anne</cp:lastModifiedBy>
  <cp:revision>170</cp:revision>
  <cp:lastPrinted>2011-09-27T09:47:12Z</cp:lastPrinted>
  <dcterms:created xsi:type="dcterms:W3CDTF">2011-10-30T09:13:54Z</dcterms:created>
  <dcterms:modified xsi:type="dcterms:W3CDTF">2011-10-30T09:52:19Z</dcterms:modified>
</cp:coreProperties>
</file>