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7"/>
  </p:notesMasterIdLst>
  <p:sldIdLst>
    <p:sldId id="378" r:id="rId2"/>
    <p:sldId id="379" r:id="rId3"/>
    <p:sldId id="328" r:id="rId4"/>
    <p:sldId id="354" r:id="rId5"/>
    <p:sldId id="329" r:id="rId6"/>
    <p:sldId id="333" r:id="rId7"/>
    <p:sldId id="337" r:id="rId8"/>
    <p:sldId id="351" r:id="rId9"/>
    <p:sldId id="352" r:id="rId10"/>
    <p:sldId id="371" r:id="rId11"/>
    <p:sldId id="375" r:id="rId12"/>
    <p:sldId id="359" r:id="rId13"/>
    <p:sldId id="353" r:id="rId14"/>
    <p:sldId id="376" r:id="rId15"/>
    <p:sldId id="357" r:id="rId16"/>
    <p:sldId id="364" r:id="rId17"/>
    <p:sldId id="340" r:id="rId18"/>
    <p:sldId id="363" r:id="rId19"/>
    <p:sldId id="365" r:id="rId20"/>
    <p:sldId id="368" r:id="rId21"/>
    <p:sldId id="377" r:id="rId22"/>
    <p:sldId id="362" r:id="rId23"/>
    <p:sldId id="361" r:id="rId24"/>
    <p:sldId id="380" r:id="rId25"/>
    <p:sldId id="327"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1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1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1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1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12" charset="0"/>
        <a:ea typeface="+mn-ea"/>
        <a:cs typeface="+mn-cs"/>
      </a:defRPr>
    </a:lvl5pPr>
    <a:lvl6pPr marL="2286000" algn="l" defTabSz="457200" rtl="0" eaLnBrk="1" latinLnBrk="0" hangingPunct="1">
      <a:defRPr sz="2400" kern="1200">
        <a:solidFill>
          <a:schemeClr val="tx1"/>
        </a:solidFill>
        <a:latin typeface="Times" pitchFamily="-112" charset="0"/>
        <a:ea typeface="+mn-ea"/>
        <a:cs typeface="+mn-cs"/>
      </a:defRPr>
    </a:lvl6pPr>
    <a:lvl7pPr marL="2743200" algn="l" defTabSz="457200" rtl="0" eaLnBrk="1" latinLnBrk="0" hangingPunct="1">
      <a:defRPr sz="2400" kern="1200">
        <a:solidFill>
          <a:schemeClr val="tx1"/>
        </a:solidFill>
        <a:latin typeface="Times" pitchFamily="-112" charset="0"/>
        <a:ea typeface="+mn-ea"/>
        <a:cs typeface="+mn-cs"/>
      </a:defRPr>
    </a:lvl7pPr>
    <a:lvl8pPr marL="3200400" algn="l" defTabSz="457200" rtl="0" eaLnBrk="1" latinLnBrk="0" hangingPunct="1">
      <a:defRPr sz="2400" kern="1200">
        <a:solidFill>
          <a:schemeClr val="tx1"/>
        </a:solidFill>
        <a:latin typeface="Times" pitchFamily="-112" charset="0"/>
        <a:ea typeface="+mn-ea"/>
        <a:cs typeface="+mn-cs"/>
      </a:defRPr>
    </a:lvl8pPr>
    <a:lvl9pPr marL="3657600" algn="l" defTabSz="457200" rtl="0" eaLnBrk="1" latinLnBrk="0" hangingPunct="1">
      <a:defRPr sz="2400" kern="1200">
        <a:solidFill>
          <a:schemeClr val="tx1"/>
        </a:solidFill>
        <a:latin typeface="Times"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310" autoAdjust="0"/>
    <p:restoredTop sz="94660"/>
  </p:normalViewPr>
  <p:slideViewPr>
    <p:cSldViewPr>
      <p:cViewPr varScale="1">
        <p:scale>
          <a:sx n="117" d="100"/>
          <a:sy n="117" d="100"/>
        </p:scale>
        <p:origin x="-5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pitchFamily="-106"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pitchFamily="-106" charset="0"/>
              </a:defRPr>
            </a:lvl1pPr>
          </a:lstStyle>
          <a:p>
            <a:pPr>
              <a:defRPr/>
            </a:pPr>
            <a:fld id="{E8347D9B-A45F-5B45-AEE0-45DE32EE0013}" type="datetime1">
              <a:rPr lang="en-US"/>
              <a:pPr>
                <a:defRPr/>
              </a:pPr>
              <a:t>10/28/11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pitchFamily="-106"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pitchFamily="-106" charset="0"/>
              </a:defRPr>
            </a:lvl1pPr>
          </a:lstStyle>
          <a:p>
            <a:pPr>
              <a:defRPr/>
            </a:pPr>
            <a:fld id="{6E7C17F2-47DC-A542-B3C4-540C813DBD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2" charset="-128"/>
              <a:cs typeface="ＭＳ Ｐゴシック" pitchFamily="-112" charset="-128"/>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7135DF-C64F-AC42-9DA0-31952F634274}" type="slidenum">
              <a:rPr lang="en-US" smtClean="0">
                <a:latin typeface="Times" pitchFamily="-112" charset="0"/>
              </a:rPr>
              <a:pPr/>
              <a:t>3</a:t>
            </a:fld>
            <a:endParaRPr lang="en-US" smtClean="0">
              <a:latin typeface="Times"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2" charset="-128"/>
              <a:cs typeface="ＭＳ Ｐゴシック" pitchFamily="-112" charset="-128"/>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C1D607-1830-9C41-B017-DC1D83971F42}" type="slidenum">
              <a:rPr lang="en-US" smtClean="0">
                <a:latin typeface="Times" pitchFamily="-112" charset="0"/>
              </a:rPr>
              <a:pPr/>
              <a:t>8</a:t>
            </a:fld>
            <a:endParaRPr lang="en-US" smtClean="0">
              <a:latin typeface="Times"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2" charset="-128"/>
              <a:cs typeface="ＭＳ Ｐゴシック" pitchFamily="-112" charset="-128"/>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C11BAA-56E5-ED44-A239-0BA83537D0FC}" type="slidenum">
              <a:rPr lang="en-US" smtClean="0">
                <a:latin typeface="Times" pitchFamily="-112" charset="0"/>
              </a:rPr>
              <a:pPr/>
              <a:t>9</a:t>
            </a:fld>
            <a:endParaRPr lang="en-US" smtClean="0">
              <a:latin typeface="Times" pitchFamily="-11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2" charset="-128"/>
              <a:cs typeface="ＭＳ Ｐゴシック" pitchFamily="-112" charset="-128"/>
            </a:endParaRP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82E6E6-13D2-A84C-A931-1B438F6C1682}" type="slidenum">
              <a:rPr lang="en-US" smtClean="0">
                <a:latin typeface="Times" pitchFamily="-112" charset="0"/>
              </a:rPr>
              <a:pPr/>
              <a:t>10</a:t>
            </a:fld>
            <a:endParaRPr lang="en-US" smtClean="0">
              <a:latin typeface="Times" pitchFamily="-11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2" charset="-128"/>
              <a:cs typeface="ＭＳ Ｐゴシック" pitchFamily="-112" charset="-128"/>
            </a:endParaRP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82E6E6-13D2-A84C-A931-1B438F6C1682}" type="slidenum">
              <a:rPr lang="en-US" smtClean="0">
                <a:latin typeface="Times" pitchFamily="-112" charset="0"/>
              </a:rPr>
              <a:pPr/>
              <a:t>11</a:t>
            </a:fld>
            <a:endParaRPr lang="en-US" smtClean="0">
              <a:latin typeface="Times" pitchFamily="-11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2" charset="-128"/>
              <a:cs typeface="ＭＳ Ｐゴシック" pitchFamily="-112" charset="-128"/>
            </a:endParaRP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4B84F4-30F7-2C40-B0BB-8E367A0412CA}" type="slidenum">
              <a:rPr lang="en-US" smtClean="0">
                <a:latin typeface="Times" pitchFamily="-112" charset="0"/>
              </a:rPr>
              <a:pPr/>
              <a:t>13</a:t>
            </a:fld>
            <a:endParaRPr lang="en-US" smtClean="0">
              <a:latin typeface="Times" pitchFamily="-11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2" charset="-128"/>
              <a:cs typeface="ＭＳ Ｐゴシック" pitchFamily="-112" charset="-128"/>
            </a:endParaRP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BA7CBA-EA26-264A-8F38-650B8DC4F994}" type="slidenum">
              <a:rPr lang="en-US" smtClean="0">
                <a:latin typeface="Times" pitchFamily="-112" charset="0"/>
              </a:rPr>
              <a:pPr/>
              <a:t>15</a:t>
            </a:fld>
            <a:endParaRPr lang="en-US" smtClean="0">
              <a:latin typeface="Times" pitchFamily="-11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2" charset="-128"/>
              <a:cs typeface="ＭＳ Ｐゴシック" pitchFamily="-112" charset="-128"/>
            </a:endParaRP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E1CD46-043F-A441-8FDF-03CC81FA47AD}" type="slidenum">
              <a:rPr lang="en-US" smtClean="0">
                <a:latin typeface="Times" pitchFamily="-112" charset="0"/>
              </a:rPr>
              <a:pPr/>
              <a:t>25</a:t>
            </a:fld>
            <a:endParaRPr lang="en-US" smtClean="0">
              <a:latin typeface="Times"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940D8-506B-8947-92D5-9FAC119930C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BE97BE-D285-6143-8D6C-24B78290C1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DD1A6-EA1F-8148-82E0-2D8673AA02F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C10C3-03C5-DE4F-B991-13911ABA9D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A77809-9FEA-7843-8719-0836EF5206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9B5644-4CD9-BC47-B2C0-2D45FFFA5A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6EF2AF-44AE-9842-B1CA-5DD43384486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8CCE36-E64E-2D4A-8F6D-B4343F250A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1E8498-4EF0-3C49-A2AE-1B1350EEAB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D46694-E6ED-4744-97EC-D3F5E6C8C6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AD1F6F-93F9-4149-B5C8-1970FCA244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6"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6"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06" charset="0"/>
              </a:defRPr>
            </a:lvl1pPr>
          </a:lstStyle>
          <a:p>
            <a:pPr>
              <a:defRPr/>
            </a:pPr>
            <a:fld id="{03EE9CD7-7FF3-BB47-A39D-61419F5416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Times" pitchFamily="-106" charset="0"/>
        </a:defRPr>
      </a:lvl6pPr>
      <a:lvl7pPr marL="914400" algn="ctr" rtl="0" fontAlgn="base">
        <a:spcBef>
          <a:spcPct val="0"/>
        </a:spcBef>
        <a:spcAft>
          <a:spcPct val="0"/>
        </a:spcAft>
        <a:defRPr sz="4400">
          <a:solidFill>
            <a:schemeClr val="tx2"/>
          </a:solidFill>
          <a:latin typeface="Times" pitchFamily="-106" charset="0"/>
        </a:defRPr>
      </a:lvl7pPr>
      <a:lvl8pPr marL="1371600" algn="ctr" rtl="0" fontAlgn="base">
        <a:spcBef>
          <a:spcPct val="0"/>
        </a:spcBef>
        <a:spcAft>
          <a:spcPct val="0"/>
        </a:spcAft>
        <a:defRPr sz="4400">
          <a:solidFill>
            <a:schemeClr val="tx2"/>
          </a:solidFill>
          <a:latin typeface="Times" pitchFamily="-106" charset="0"/>
        </a:defRPr>
      </a:lvl8pPr>
      <a:lvl9pPr marL="1828800" algn="ctr" rtl="0" fontAlgn="base">
        <a:spcBef>
          <a:spcPct val="0"/>
        </a:spcBef>
        <a:spcAft>
          <a:spcPct val="0"/>
        </a:spcAft>
        <a:defRPr sz="4400">
          <a:solidFill>
            <a:schemeClr val="tx2"/>
          </a:solidFill>
          <a:latin typeface="Times"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3"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3"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3"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3"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 Id="rId5"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4" Type="http://schemas.openxmlformats.org/officeDocument/2006/relationships/image" Target="../media/image5.jpeg"/><Relationship Id="rId10" Type="http://schemas.openxmlformats.org/officeDocument/2006/relationships/image" Target="../media/image11.jpeg"/><Relationship Id="rId5" Type="http://schemas.openxmlformats.org/officeDocument/2006/relationships/image" Target="../media/image6.jpeg"/><Relationship Id="rId7" Type="http://schemas.openxmlformats.org/officeDocument/2006/relationships/image" Target="../media/image8.jpeg"/><Relationship Id="rId11"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3.jpeg"/><Relationship Id="rId9" Type="http://schemas.openxmlformats.org/officeDocument/2006/relationships/image" Target="../media/image10.jpeg"/><Relationship Id="rId3" Type="http://schemas.openxmlformats.org/officeDocument/2006/relationships/image" Target="../media/image4.jpeg"/><Relationship Id="rId6"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4" Type="http://schemas.openxmlformats.org/officeDocument/2006/relationships/image" Target="../media/image9.jpeg"/><Relationship Id="rId5"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5.jpeg"/><Relationship Id="rId6" Type="http://schemas.openxmlformats.org/officeDocument/2006/relationships/hyperlink" Target="http://www.romanbaths.co.uk/userimages/collection/large/batrm_1986_2.jp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WordArt 3"/>
          <p:cNvSpPr>
            <a:spLocks noChangeArrowheads="1" noChangeShapeType="1" noTextEdit="1"/>
          </p:cNvSpPr>
          <p:nvPr/>
        </p:nvSpPr>
        <p:spPr bwMode="auto">
          <a:xfrm>
            <a:off x="609600" y="152400"/>
            <a:ext cx="7924800" cy="2438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Aquae Sulis</a:t>
            </a:r>
          </a:p>
        </p:txBody>
      </p:sp>
      <p:sp>
        <p:nvSpPr>
          <p:cNvPr id="14339" name="TextBox 2"/>
          <p:cNvSpPr txBox="1">
            <a:spLocks noChangeArrowheads="1"/>
          </p:cNvSpPr>
          <p:nvPr/>
        </p:nvSpPr>
        <p:spPr bwMode="auto">
          <a:xfrm>
            <a:off x="5791200" y="2438400"/>
            <a:ext cx="3352800" cy="584776"/>
          </a:xfrm>
          <a:prstGeom prst="rect">
            <a:avLst/>
          </a:prstGeom>
          <a:noFill/>
          <a:ln w="9525">
            <a:noFill/>
            <a:miter lim="800000"/>
            <a:headEnd/>
            <a:tailEnd/>
          </a:ln>
        </p:spPr>
        <p:txBody>
          <a:bodyPr>
            <a:prstTxWarp prst="textNoShape">
              <a:avLst/>
            </a:prstTxWarp>
            <a:spAutoFit/>
          </a:bodyPr>
          <a:lstStyle/>
          <a:p>
            <a:r>
              <a:rPr lang="en-US" sz="3200" dirty="0"/>
              <a:t>and </a:t>
            </a:r>
            <a:r>
              <a:rPr lang="en-US" sz="3200" dirty="0" err="1" smtClean="0"/>
              <a:t>Romanisation</a:t>
            </a:r>
            <a:endParaRPr lang="en-US" sz="2800" b="1" dirty="0"/>
          </a:p>
        </p:txBody>
      </p:sp>
      <p:sp>
        <p:nvSpPr>
          <p:cNvPr id="14340" name="TextBox 3"/>
          <p:cNvSpPr txBox="1">
            <a:spLocks noChangeArrowheads="1"/>
          </p:cNvSpPr>
          <p:nvPr/>
        </p:nvSpPr>
        <p:spPr bwMode="auto">
          <a:xfrm>
            <a:off x="304800" y="3352800"/>
            <a:ext cx="8610600" cy="3016210"/>
          </a:xfrm>
          <a:prstGeom prst="rect">
            <a:avLst/>
          </a:prstGeom>
          <a:noFill/>
          <a:ln w="9525">
            <a:noFill/>
            <a:miter lim="800000"/>
            <a:headEnd/>
            <a:tailEnd/>
          </a:ln>
        </p:spPr>
        <p:txBody>
          <a:bodyPr>
            <a:prstTxWarp prst="textNoShape">
              <a:avLst/>
            </a:prstTxWarp>
            <a:spAutoFit/>
          </a:bodyPr>
          <a:lstStyle/>
          <a:p>
            <a:r>
              <a:rPr lang="en-US" sz="1800" dirty="0"/>
              <a:t>This presentation uses evidence from Roman Bath to illustrate how aspects of native British culture were integrated into the Roman way of life to create a distinctive ‘Romano-British’ culture and religion. </a:t>
            </a:r>
          </a:p>
          <a:p>
            <a:endParaRPr lang="en-US" sz="1800" dirty="0" smtClean="0"/>
          </a:p>
          <a:p>
            <a:r>
              <a:rPr lang="en-US" sz="1800" b="1" dirty="0" smtClean="0"/>
              <a:t>Slide 4 </a:t>
            </a:r>
            <a:r>
              <a:rPr lang="en-US" sz="1800" b="1" dirty="0" smtClean="0"/>
              <a:t>can </a:t>
            </a:r>
            <a:r>
              <a:rPr lang="en-US" sz="1800" b="1" dirty="0"/>
              <a:t>be printed </a:t>
            </a:r>
            <a:r>
              <a:rPr lang="en-US" sz="1800" b="1" dirty="0" smtClean="0"/>
              <a:t>as</a:t>
            </a:r>
            <a:r>
              <a:rPr lang="en-US" sz="1800" b="1" dirty="0" smtClean="0"/>
              <a:t> a worksheet. </a:t>
            </a:r>
            <a:r>
              <a:rPr lang="en-US" sz="1800" dirty="0" smtClean="0"/>
              <a:t>(outline answers on slide 24)</a:t>
            </a:r>
            <a:endParaRPr lang="en-US" sz="1400" b="1" dirty="0" smtClean="0"/>
          </a:p>
          <a:p>
            <a:r>
              <a:rPr lang="en-US" sz="1800" b="1" dirty="0" smtClean="0"/>
              <a:t>The final slide is an information sheet.  </a:t>
            </a:r>
            <a:r>
              <a:rPr lang="en-US" sz="1800" dirty="0" smtClean="0"/>
              <a:t>(duplicated </a:t>
            </a:r>
            <a:r>
              <a:rPr lang="en-US" sz="1800" dirty="0" smtClean="0"/>
              <a:t>from</a:t>
            </a:r>
            <a:r>
              <a:rPr lang="en-US" sz="1800" dirty="0" smtClean="0"/>
              <a:t> 1</a:t>
            </a:r>
            <a:r>
              <a:rPr lang="en-US" sz="1800" baseline="30000" dirty="0" smtClean="0"/>
              <a:t>st</a:t>
            </a:r>
            <a:r>
              <a:rPr lang="en-US" sz="1800" dirty="0" smtClean="0"/>
              <a:t> </a:t>
            </a:r>
            <a:r>
              <a:rPr lang="en-US" sz="1800" dirty="0" err="1" smtClean="0"/>
              <a:t>powerpoint</a:t>
            </a:r>
            <a:r>
              <a:rPr lang="en-US" sz="1800" dirty="0" smtClean="0"/>
              <a:t>)</a:t>
            </a:r>
            <a:endParaRPr lang="en-US" sz="1800" b="1" dirty="0" smtClean="0"/>
          </a:p>
          <a:p>
            <a:endParaRPr lang="en-US" sz="1800" dirty="0"/>
          </a:p>
          <a:p>
            <a:r>
              <a:rPr lang="en-US" sz="1600" i="1" dirty="0"/>
              <a:t>Teachers can add their own material and adapt the presentation to suit their own requirements.</a:t>
            </a:r>
          </a:p>
          <a:p>
            <a:endParaRPr lang="en-US" sz="1600" i="1" dirty="0"/>
          </a:p>
          <a:p>
            <a:r>
              <a:rPr lang="en-US" sz="1600" dirty="0"/>
              <a:t>Further information about how to translate the inscribed stones can be found in the ‘Decoding Roman Religious Inscriptions’ leaflet and on the web-page ‘Religious Inscriptions’.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xtBox 5"/>
          <p:cNvSpPr txBox="1">
            <a:spLocks noChangeArrowheads="1"/>
          </p:cNvSpPr>
          <p:nvPr/>
        </p:nvSpPr>
        <p:spPr bwMode="auto">
          <a:xfrm>
            <a:off x="228600" y="457200"/>
            <a:ext cx="8915400" cy="1569660"/>
          </a:xfrm>
          <a:prstGeom prst="rect">
            <a:avLst/>
          </a:prstGeom>
          <a:noFill/>
          <a:ln w="9525">
            <a:noFill/>
            <a:miter lim="800000"/>
            <a:headEnd/>
            <a:tailEnd/>
          </a:ln>
        </p:spPr>
        <p:txBody>
          <a:bodyPr>
            <a:prstTxWarp prst="textNoShape">
              <a:avLst/>
            </a:prstTxWarp>
            <a:spAutoFit/>
          </a:bodyPr>
          <a:lstStyle/>
          <a:p>
            <a:r>
              <a:rPr lang="en-US" dirty="0"/>
              <a:t>This inscription gives neither the name of the god or goddess nor the name of the person who dedicated it: we just know that he was the son of </a:t>
            </a:r>
            <a:r>
              <a:rPr lang="en-US" dirty="0" err="1"/>
              <a:t>Novantius</a:t>
            </a:r>
            <a:r>
              <a:rPr lang="en-US" dirty="0"/>
              <a:t> and he placed this here (</a:t>
            </a:r>
            <a:r>
              <a:rPr lang="en-US" i="1" dirty="0" err="1"/>
              <a:t>possuit</a:t>
            </a:r>
            <a:r>
              <a:rPr lang="en-US" i="1" dirty="0"/>
              <a:t> – spelling mistake for </a:t>
            </a:r>
            <a:r>
              <a:rPr lang="en-US" i="1" dirty="0" err="1"/>
              <a:t>posuit</a:t>
            </a:r>
            <a:r>
              <a:rPr lang="en-US" i="1" dirty="0"/>
              <a:t>!</a:t>
            </a:r>
            <a:r>
              <a:rPr lang="en-US" dirty="0"/>
              <a:t>) following a dream (</a:t>
            </a:r>
            <a:r>
              <a:rPr lang="en-US" i="1" dirty="0"/>
              <a:t>ex </a:t>
            </a:r>
            <a:r>
              <a:rPr lang="en-US" i="1" dirty="0" err="1"/>
              <a:t>visu</a:t>
            </a:r>
            <a:r>
              <a:rPr lang="en-US" dirty="0"/>
              <a:t>)</a:t>
            </a:r>
            <a:r>
              <a:rPr lang="en-US" dirty="0" smtClean="0"/>
              <a:t>.</a:t>
            </a:r>
            <a:endParaRPr lang="en-US" dirty="0"/>
          </a:p>
        </p:txBody>
      </p:sp>
      <p:pic>
        <p:nvPicPr>
          <p:cNvPr id="54275" name="Picture 7" descr="oinsbexvisu.jpg"/>
          <p:cNvPicPr>
            <a:picLocks noChangeAspect="1"/>
          </p:cNvPicPr>
          <p:nvPr/>
        </p:nvPicPr>
        <p:blipFill>
          <a:blip r:embed="rId3"/>
          <a:srcRect/>
          <a:stretch>
            <a:fillRect/>
          </a:stretch>
        </p:blipFill>
        <p:spPr bwMode="auto">
          <a:xfrm>
            <a:off x="1066800" y="4038600"/>
            <a:ext cx="4522788" cy="259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xtBox 5"/>
          <p:cNvSpPr txBox="1">
            <a:spLocks noChangeArrowheads="1"/>
          </p:cNvSpPr>
          <p:nvPr/>
        </p:nvSpPr>
        <p:spPr bwMode="auto">
          <a:xfrm>
            <a:off x="228600" y="457200"/>
            <a:ext cx="8915400" cy="3478213"/>
          </a:xfrm>
          <a:prstGeom prst="rect">
            <a:avLst/>
          </a:prstGeom>
          <a:noFill/>
          <a:ln w="9525">
            <a:noFill/>
            <a:miter lim="800000"/>
            <a:headEnd/>
            <a:tailEnd/>
          </a:ln>
        </p:spPr>
        <p:txBody>
          <a:bodyPr>
            <a:prstTxWarp prst="textNoShape">
              <a:avLst/>
            </a:prstTxWarp>
            <a:spAutoFit/>
          </a:bodyPr>
          <a:lstStyle/>
          <a:p>
            <a:r>
              <a:rPr lang="en-US" dirty="0"/>
              <a:t>This inscription gives neither the name of the god or goddess nor the name of the person who dedicated it: we just know that he was the son of </a:t>
            </a:r>
            <a:r>
              <a:rPr lang="en-US" dirty="0" err="1"/>
              <a:t>Novantius</a:t>
            </a:r>
            <a:r>
              <a:rPr lang="en-US" dirty="0"/>
              <a:t> and he placed this here (</a:t>
            </a:r>
            <a:r>
              <a:rPr lang="en-US" i="1" dirty="0" err="1"/>
              <a:t>possuit</a:t>
            </a:r>
            <a:r>
              <a:rPr lang="en-US" i="1" dirty="0"/>
              <a:t> – spelling mistake for </a:t>
            </a:r>
            <a:r>
              <a:rPr lang="en-US" i="1" dirty="0" err="1"/>
              <a:t>posuit</a:t>
            </a:r>
            <a:r>
              <a:rPr lang="en-US" i="1" dirty="0"/>
              <a:t>!</a:t>
            </a:r>
            <a:r>
              <a:rPr lang="en-US" dirty="0"/>
              <a:t>) following a dream (</a:t>
            </a:r>
            <a:r>
              <a:rPr lang="en-US" i="1" dirty="0"/>
              <a:t>ex </a:t>
            </a:r>
            <a:r>
              <a:rPr lang="en-US" i="1" dirty="0" err="1"/>
              <a:t>visu</a:t>
            </a:r>
            <a:r>
              <a:rPr lang="en-US" dirty="0"/>
              <a:t>).</a:t>
            </a:r>
          </a:p>
          <a:p>
            <a:endParaRPr lang="en-US" b="1" dirty="0"/>
          </a:p>
          <a:p>
            <a:r>
              <a:rPr lang="en-US" sz="2000" dirty="0"/>
              <a:t>A nearby carving depicts the birth of Aesculapius, the Roman god of </a:t>
            </a:r>
            <a:r>
              <a:rPr lang="en-US" sz="2000" dirty="0" smtClean="0"/>
              <a:t>healing.  </a:t>
            </a:r>
            <a:r>
              <a:rPr lang="en-US" sz="2000" smtClean="0"/>
              <a:t>It </a:t>
            </a:r>
            <a:r>
              <a:rPr lang="en-US" sz="2000" dirty="0"/>
              <a:t>was a feature of his worship to spend the night in or near his temple and hope for a sacred dream which would lead to a cure.  Perhaps this was also a feature of the worship of </a:t>
            </a:r>
            <a:r>
              <a:rPr lang="en-US" sz="2000" dirty="0" err="1"/>
              <a:t>Sulis</a:t>
            </a:r>
            <a:r>
              <a:rPr lang="en-US" sz="2000" dirty="0"/>
              <a:t> Minerva, or perhaps there was a separate shrine to Aesculapius?  Perhaps people spent the night in the building with the Luna pediment?</a:t>
            </a:r>
          </a:p>
        </p:txBody>
      </p:sp>
      <p:pic>
        <p:nvPicPr>
          <p:cNvPr id="54275" name="Picture 7" descr="oinsbexvisu.jpg"/>
          <p:cNvPicPr>
            <a:picLocks noChangeAspect="1"/>
          </p:cNvPicPr>
          <p:nvPr/>
        </p:nvPicPr>
        <p:blipFill>
          <a:blip r:embed="rId3"/>
          <a:srcRect/>
          <a:stretch>
            <a:fillRect/>
          </a:stretch>
        </p:blipFill>
        <p:spPr bwMode="auto">
          <a:xfrm>
            <a:off x="1066800" y="4038600"/>
            <a:ext cx="4522788" cy="2595563"/>
          </a:xfrm>
          <a:prstGeom prst="rect">
            <a:avLst/>
          </a:prstGeom>
          <a:noFill/>
          <a:ln w="9525">
            <a:noFill/>
            <a:miter lim="800000"/>
            <a:headEnd/>
            <a:tailEnd/>
          </a:ln>
        </p:spPr>
      </p:pic>
      <p:pic>
        <p:nvPicPr>
          <p:cNvPr id="54276" name="Picture 3" descr="oinsBathAesculapius.jpg"/>
          <p:cNvPicPr>
            <a:picLocks noChangeAspect="1"/>
          </p:cNvPicPr>
          <p:nvPr/>
        </p:nvPicPr>
        <p:blipFill>
          <a:blip r:embed="rId4"/>
          <a:srcRect/>
          <a:stretch>
            <a:fillRect/>
          </a:stretch>
        </p:blipFill>
        <p:spPr bwMode="auto">
          <a:xfrm>
            <a:off x="7315200" y="4038600"/>
            <a:ext cx="16129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Box 7"/>
          <p:cNvSpPr txBox="1">
            <a:spLocks noChangeArrowheads="1"/>
          </p:cNvSpPr>
          <p:nvPr/>
        </p:nvSpPr>
        <p:spPr bwMode="auto">
          <a:xfrm>
            <a:off x="4038600" y="152400"/>
            <a:ext cx="4495800" cy="1200150"/>
          </a:xfrm>
          <a:prstGeom prst="rect">
            <a:avLst/>
          </a:prstGeom>
          <a:noFill/>
          <a:ln w="9525">
            <a:noFill/>
            <a:miter lim="800000"/>
            <a:headEnd/>
            <a:tailEnd/>
          </a:ln>
        </p:spPr>
        <p:txBody>
          <a:bodyPr>
            <a:prstTxWarp prst="textNoShape">
              <a:avLst/>
            </a:prstTxWarp>
            <a:spAutoFit/>
          </a:bodyPr>
          <a:lstStyle/>
          <a:p>
            <a:r>
              <a:rPr lang="en-US" b="1"/>
              <a:t>The main sacrificial altar </a:t>
            </a:r>
            <a:r>
              <a:rPr lang="en-US"/>
              <a:t>was in front of the temple in the open air, </a:t>
            </a:r>
          </a:p>
          <a:p>
            <a:r>
              <a:rPr lang="en-US"/>
              <a:t>following the Roman custom.  </a:t>
            </a:r>
          </a:p>
        </p:txBody>
      </p:sp>
      <p:pic>
        <p:nvPicPr>
          <p:cNvPr id="56323" name="Picture 3" descr="3674644602_881f389384-1.jpg                                    005EEB0CMacintosh HD                   C2A18C0C:"/>
          <p:cNvPicPr>
            <a:picLocks noChangeAspect="1" noChangeArrowheads="1"/>
          </p:cNvPicPr>
          <p:nvPr/>
        </p:nvPicPr>
        <p:blipFill>
          <a:blip r:embed="rId2"/>
          <a:srcRect/>
          <a:stretch>
            <a:fillRect/>
          </a:stretch>
        </p:blipFill>
        <p:spPr bwMode="auto">
          <a:xfrm>
            <a:off x="152400" y="152400"/>
            <a:ext cx="3733800" cy="2800350"/>
          </a:xfrm>
          <a:prstGeom prst="rect">
            <a:avLst/>
          </a:prstGeom>
          <a:noFill/>
          <a:ln w="9525">
            <a:noFill/>
            <a:miter lim="800000"/>
            <a:headEnd/>
            <a:tailEnd/>
          </a:ln>
        </p:spPr>
      </p:pic>
      <p:sp>
        <p:nvSpPr>
          <p:cNvPr id="56324" name="Left Arrow 10"/>
          <p:cNvSpPr>
            <a:spLocks noChangeArrowheads="1"/>
          </p:cNvSpPr>
          <p:nvPr/>
        </p:nvSpPr>
        <p:spPr bwMode="auto">
          <a:xfrm rot="19797832" flipV="1">
            <a:off x="1601788" y="715963"/>
            <a:ext cx="2663825" cy="111125"/>
          </a:xfrm>
          <a:prstGeom prst="leftArrow">
            <a:avLst>
              <a:gd name="adj1" fmla="val 50000"/>
              <a:gd name="adj2" fmla="val 49940"/>
            </a:avLst>
          </a:prstGeom>
          <a:solidFill>
            <a:schemeClr val="accent1"/>
          </a:solidFill>
          <a:ln w="9525">
            <a:solidFill>
              <a:schemeClr val="tx1"/>
            </a:solidFill>
            <a:round/>
            <a:headEnd/>
            <a:tailEnd/>
          </a:ln>
        </p:spPr>
        <p:txBody>
          <a:bodyPr>
            <a:prstTxWarp prst="textNoShape">
              <a:avLst/>
            </a:prstTxWarp>
          </a:bodyPr>
          <a:lstStyle/>
          <a:p>
            <a:endParaRPr lang="en-US"/>
          </a:p>
        </p:txBody>
      </p:sp>
      <p:pic>
        <p:nvPicPr>
          <p:cNvPr id="56325" name="Picture 5" descr="bathsacrifaltar.jpg"/>
          <p:cNvPicPr>
            <a:picLocks noChangeAspect="1"/>
          </p:cNvPicPr>
          <p:nvPr/>
        </p:nvPicPr>
        <p:blipFill>
          <a:blip r:embed="rId3"/>
          <a:srcRect/>
          <a:stretch>
            <a:fillRect/>
          </a:stretch>
        </p:blipFill>
        <p:spPr bwMode="auto">
          <a:xfrm>
            <a:off x="4495800" y="2133600"/>
            <a:ext cx="4445000" cy="4457700"/>
          </a:xfrm>
          <a:prstGeom prst="rect">
            <a:avLst/>
          </a:prstGeom>
          <a:noFill/>
          <a:ln w="9525">
            <a:noFill/>
            <a:miter lim="800000"/>
            <a:headEnd/>
            <a:tailEnd/>
          </a:ln>
        </p:spPr>
      </p:pic>
      <p:sp>
        <p:nvSpPr>
          <p:cNvPr id="56326" name="TextBox 6"/>
          <p:cNvSpPr txBox="1">
            <a:spLocks noChangeArrowheads="1"/>
          </p:cNvSpPr>
          <p:nvPr/>
        </p:nvSpPr>
        <p:spPr bwMode="auto">
          <a:xfrm>
            <a:off x="304800" y="3200400"/>
            <a:ext cx="3581400" cy="3416300"/>
          </a:xfrm>
          <a:prstGeom prst="rect">
            <a:avLst/>
          </a:prstGeom>
          <a:noFill/>
          <a:ln w="9525">
            <a:noFill/>
            <a:miter lim="800000"/>
            <a:headEnd/>
            <a:tailEnd/>
          </a:ln>
        </p:spPr>
        <p:txBody>
          <a:bodyPr>
            <a:prstTxWarp prst="textNoShape">
              <a:avLst/>
            </a:prstTxWarp>
            <a:spAutoFit/>
          </a:bodyPr>
          <a:lstStyle/>
          <a:p>
            <a:r>
              <a:rPr lang="en-US"/>
              <a:t>The surviving elements of the altar – preserved </a:t>
            </a:r>
            <a:r>
              <a:rPr lang="en-US" i="1"/>
              <a:t>in situ </a:t>
            </a:r>
            <a:r>
              <a:rPr lang="en-US"/>
              <a:t>in the museum – </a:t>
            </a:r>
          </a:p>
          <a:p>
            <a:r>
              <a:rPr lang="en-US"/>
              <a:t>depict Bacchus, ?Venus, Jupiter and Hercules Bibax, illustrating the Roman practice of including a variety of gods within a sacred precinct.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Box 5"/>
          <p:cNvSpPr txBox="1">
            <a:spLocks noChangeArrowheads="1"/>
          </p:cNvSpPr>
          <p:nvPr/>
        </p:nvSpPr>
        <p:spPr bwMode="auto">
          <a:xfrm>
            <a:off x="0" y="0"/>
            <a:ext cx="4572000" cy="3354388"/>
          </a:xfrm>
          <a:prstGeom prst="rect">
            <a:avLst/>
          </a:prstGeom>
          <a:noFill/>
          <a:ln w="9525">
            <a:noFill/>
            <a:miter lim="800000"/>
            <a:headEnd/>
            <a:tailEnd/>
          </a:ln>
        </p:spPr>
        <p:txBody>
          <a:bodyPr>
            <a:prstTxWarp prst="textNoShape">
              <a:avLst/>
            </a:prstTxWarp>
            <a:spAutoFit/>
          </a:bodyPr>
          <a:lstStyle/>
          <a:p>
            <a:r>
              <a:rPr lang="en-US" b="1"/>
              <a:t>Another building stood facing the sacred spring.</a:t>
            </a:r>
          </a:p>
          <a:p>
            <a:endParaRPr lang="en-US"/>
          </a:p>
          <a:p>
            <a:r>
              <a:rPr lang="en-US"/>
              <a:t>Its pedimental sculpture has the disc of the full moon surrounding the head of the goddess </a:t>
            </a:r>
            <a:r>
              <a:rPr lang="en-US" b="1"/>
              <a:t>Luna</a:t>
            </a:r>
            <a:r>
              <a:rPr lang="en-US"/>
              <a:t> and you can see the whip she used for driving her horses.</a:t>
            </a:r>
          </a:p>
          <a:p>
            <a:endParaRPr lang="en-US" sz="2000"/>
          </a:p>
        </p:txBody>
      </p:sp>
      <p:pic>
        <p:nvPicPr>
          <p:cNvPr id="57347" name="Picture 8" descr="batrm_1983_1_47"/>
          <p:cNvPicPr>
            <a:picLocks noChangeAspect="1" noChangeArrowheads="1"/>
          </p:cNvPicPr>
          <p:nvPr/>
        </p:nvPicPr>
        <p:blipFill>
          <a:blip r:embed="rId3"/>
          <a:srcRect/>
          <a:stretch>
            <a:fillRect/>
          </a:stretch>
        </p:blipFill>
        <p:spPr bwMode="auto">
          <a:xfrm>
            <a:off x="5410200" y="1752600"/>
            <a:ext cx="2759075" cy="3352800"/>
          </a:xfrm>
          <a:prstGeom prst="rect">
            <a:avLst/>
          </a:prstGeom>
          <a:noFill/>
          <a:ln w="9525">
            <a:noFill/>
            <a:miter lim="800000"/>
            <a:headEnd/>
            <a:tailEnd/>
          </a:ln>
        </p:spPr>
      </p:pic>
      <p:pic>
        <p:nvPicPr>
          <p:cNvPr id="57348" name="Picture 7" descr="1luna4.JPG"/>
          <p:cNvPicPr>
            <a:picLocks noChangeAspect="1"/>
          </p:cNvPicPr>
          <p:nvPr/>
        </p:nvPicPr>
        <p:blipFill>
          <a:blip r:embed="rId4"/>
          <a:srcRect/>
          <a:stretch>
            <a:fillRect/>
          </a:stretch>
        </p:blipFill>
        <p:spPr bwMode="auto">
          <a:xfrm>
            <a:off x="304800" y="3200400"/>
            <a:ext cx="4038600" cy="3505200"/>
          </a:xfrm>
          <a:prstGeom prst="rect">
            <a:avLst/>
          </a:prstGeom>
          <a:noFill/>
          <a:ln w="9525">
            <a:noFill/>
            <a:miter lim="800000"/>
            <a:headEnd/>
            <a:tailEnd/>
          </a:ln>
        </p:spPr>
      </p:pic>
      <p:sp>
        <p:nvSpPr>
          <p:cNvPr id="57349" name="TextBox 5"/>
          <p:cNvSpPr txBox="1">
            <a:spLocks noChangeArrowheads="1"/>
          </p:cNvSpPr>
          <p:nvPr/>
        </p:nvSpPr>
        <p:spPr bwMode="auto">
          <a:xfrm>
            <a:off x="5029200" y="152400"/>
            <a:ext cx="3962400" cy="1570038"/>
          </a:xfrm>
          <a:prstGeom prst="rect">
            <a:avLst/>
          </a:prstGeom>
          <a:noFill/>
          <a:ln w="9525">
            <a:noFill/>
            <a:miter lim="800000"/>
            <a:headEnd/>
            <a:tailEnd/>
          </a:ln>
        </p:spPr>
        <p:txBody>
          <a:bodyPr>
            <a:prstTxWarp prst="textNoShape">
              <a:avLst/>
            </a:prstTxWarp>
            <a:spAutoFit/>
          </a:bodyPr>
          <a:lstStyle/>
          <a:p>
            <a:r>
              <a:rPr lang="en-US"/>
              <a:t>These 21 fragments make up its façade with cupids in various roles depicting the Four Seasons. </a:t>
            </a:r>
          </a:p>
        </p:txBody>
      </p:sp>
      <p:sp>
        <p:nvSpPr>
          <p:cNvPr id="57350" name="TextBox 7"/>
          <p:cNvSpPr txBox="1">
            <a:spLocks noChangeArrowheads="1"/>
          </p:cNvSpPr>
          <p:nvPr/>
        </p:nvSpPr>
        <p:spPr bwMode="auto">
          <a:xfrm>
            <a:off x="4876800" y="5287963"/>
            <a:ext cx="4267200" cy="1570037"/>
          </a:xfrm>
          <a:prstGeom prst="rect">
            <a:avLst/>
          </a:prstGeom>
          <a:noFill/>
          <a:ln w="9525">
            <a:noFill/>
            <a:miter lim="800000"/>
            <a:headEnd/>
            <a:tailEnd/>
          </a:ln>
        </p:spPr>
        <p:txBody>
          <a:bodyPr>
            <a:prstTxWarp prst="textNoShape">
              <a:avLst/>
            </a:prstTxWarp>
            <a:spAutoFit/>
          </a:bodyPr>
          <a:lstStyle/>
          <a:p>
            <a:r>
              <a:rPr lang="en-US" i="1"/>
              <a:t>The building opposite, over the sacred spring, was topped by a carving of the Sun god.</a:t>
            </a:r>
            <a:endParaRPr lang="en-US" b="1"/>
          </a:p>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28600" y="1219200"/>
            <a:ext cx="8686800" cy="1569660"/>
          </a:xfrm>
          <a:prstGeom prst="rect">
            <a:avLst/>
          </a:prstGeom>
          <a:noFill/>
        </p:spPr>
        <p:txBody>
          <a:bodyPr wrap="square" rtlCol="0">
            <a:spAutoFit/>
          </a:bodyPr>
          <a:lstStyle/>
          <a:p>
            <a:r>
              <a:rPr lang="en-US" sz="3200" b="1" dirty="0" smtClean="0"/>
              <a:t>As well as offering dedications to gods, many people wanted to record their names on the buildings around the sacred spring … </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extBox 5"/>
          <p:cNvSpPr txBox="1">
            <a:spLocks noChangeArrowheads="1"/>
          </p:cNvSpPr>
          <p:nvPr/>
        </p:nvSpPr>
        <p:spPr bwMode="auto">
          <a:xfrm>
            <a:off x="0" y="0"/>
            <a:ext cx="9144000" cy="3231654"/>
          </a:xfrm>
          <a:prstGeom prst="rect">
            <a:avLst/>
          </a:prstGeom>
          <a:noFill/>
          <a:ln w="9525">
            <a:noFill/>
            <a:miter lim="800000"/>
            <a:headEnd/>
            <a:tailEnd/>
          </a:ln>
        </p:spPr>
        <p:txBody>
          <a:bodyPr wrap="square">
            <a:prstTxWarp prst="textNoShape">
              <a:avLst/>
            </a:prstTxWarp>
            <a:spAutoFit/>
          </a:bodyPr>
          <a:lstStyle/>
          <a:p>
            <a:r>
              <a:rPr lang="en-US" sz="2800" b="1" dirty="0"/>
              <a:t>The names Claudius </a:t>
            </a:r>
            <a:r>
              <a:rPr lang="en-US" sz="2800" b="1" dirty="0" err="1"/>
              <a:t>Ligur</a:t>
            </a:r>
            <a:r>
              <a:rPr lang="en-US" sz="2800" b="1" dirty="0"/>
              <a:t> and Gaius </a:t>
            </a:r>
            <a:r>
              <a:rPr lang="en-US" sz="2800" b="1" dirty="0" err="1"/>
              <a:t>Protacius</a:t>
            </a:r>
            <a:r>
              <a:rPr lang="en-US" sz="2800" b="1" dirty="0"/>
              <a:t> can be deciphered on this building, along with a Guild or trade union of some kind and a reference to the building being repaired and repainted at their own cost.</a:t>
            </a:r>
          </a:p>
          <a:p>
            <a:endParaRPr lang="en-US" sz="2000" b="1" dirty="0"/>
          </a:p>
          <a:p>
            <a:r>
              <a:rPr lang="en-US" dirty="0"/>
              <a:t>They were</a:t>
            </a:r>
            <a:r>
              <a:rPr lang="en-US" dirty="0" smtClean="0"/>
              <a:t> </a:t>
            </a:r>
            <a:r>
              <a:rPr lang="en-US" i="1" dirty="0" err="1" smtClean="0"/>
              <a:t>decuriones</a:t>
            </a:r>
            <a:r>
              <a:rPr lang="en-US" dirty="0" smtClean="0"/>
              <a:t> </a:t>
            </a:r>
            <a:r>
              <a:rPr lang="en-US" dirty="0"/>
              <a:t>- members of the ‘</a:t>
            </a:r>
            <a:r>
              <a:rPr lang="en-US" dirty="0" err="1"/>
              <a:t>Ordo</a:t>
            </a:r>
            <a:r>
              <a:rPr lang="en-US" dirty="0"/>
              <a:t>’ or Town Council, and it was part of their civic duty to contribute to the public building </a:t>
            </a:r>
            <a:r>
              <a:rPr lang="en-US" dirty="0" err="1"/>
              <a:t>programme</a:t>
            </a:r>
            <a:r>
              <a:rPr lang="en-US" dirty="0"/>
              <a:t> of their town.</a:t>
            </a:r>
          </a:p>
        </p:txBody>
      </p:sp>
      <p:pic>
        <p:nvPicPr>
          <p:cNvPr id="59395" name="Picture 8" descr="ligur.JPG"/>
          <p:cNvPicPr>
            <a:picLocks noChangeAspect="1"/>
          </p:cNvPicPr>
          <p:nvPr/>
        </p:nvPicPr>
        <p:blipFill>
          <a:blip r:embed="rId3"/>
          <a:srcRect/>
          <a:stretch>
            <a:fillRect/>
          </a:stretch>
        </p:blipFill>
        <p:spPr bwMode="auto">
          <a:xfrm>
            <a:off x="990600" y="3200400"/>
            <a:ext cx="2743200" cy="1457325"/>
          </a:xfrm>
          <a:prstGeom prst="rect">
            <a:avLst/>
          </a:prstGeom>
          <a:noFill/>
          <a:ln w="9525">
            <a:noFill/>
            <a:miter lim="800000"/>
            <a:headEnd/>
            <a:tailEnd/>
          </a:ln>
        </p:spPr>
      </p:pic>
      <p:pic>
        <p:nvPicPr>
          <p:cNvPr id="59396" name="Picture 10" descr="BathPROACI.jpg"/>
          <p:cNvPicPr>
            <a:picLocks noChangeAspect="1"/>
          </p:cNvPicPr>
          <p:nvPr/>
        </p:nvPicPr>
        <p:blipFill>
          <a:blip r:embed="rId4"/>
          <a:srcRect/>
          <a:stretch>
            <a:fillRect/>
          </a:stretch>
        </p:blipFill>
        <p:spPr bwMode="auto">
          <a:xfrm>
            <a:off x="5334000" y="3200400"/>
            <a:ext cx="2768600" cy="1447800"/>
          </a:xfrm>
          <a:prstGeom prst="rect">
            <a:avLst/>
          </a:prstGeom>
          <a:noFill/>
          <a:ln w="9525">
            <a:noFill/>
            <a:miter lim="800000"/>
            <a:headEnd/>
            <a:tailEnd/>
          </a:ln>
        </p:spPr>
      </p:pic>
      <p:sp>
        <p:nvSpPr>
          <p:cNvPr id="59397" name="TextBox 11"/>
          <p:cNvSpPr txBox="1">
            <a:spLocks noChangeArrowheads="1"/>
          </p:cNvSpPr>
          <p:nvPr/>
        </p:nvSpPr>
        <p:spPr bwMode="auto">
          <a:xfrm>
            <a:off x="228600" y="4724400"/>
            <a:ext cx="8763000" cy="830263"/>
          </a:xfrm>
          <a:prstGeom prst="rect">
            <a:avLst/>
          </a:prstGeom>
          <a:noFill/>
          <a:ln w="9525">
            <a:noFill/>
            <a:miter lim="800000"/>
            <a:headEnd/>
            <a:tailEnd/>
          </a:ln>
        </p:spPr>
        <p:txBody>
          <a:bodyPr>
            <a:prstTxWarp prst="textNoShape">
              <a:avLst/>
            </a:prstTxWarp>
            <a:spAutoFit/>
          </a:bodyPr>
          <a:lstStyle/>
          <a:p>
            <a:r>
              <a:rPr lang="en-US" i="1" dirty="0"/>
              <a:t>So these Romano-British men had become members of a Roman-type Town Council rather than thinking of themselves as Celtic tribesmen.</a:t>
            </a:r>
          </a:p>
        </p:txBody>
      </p:sp>
      <p:sp>
        <p:nvSpPr>
          <p:cNvPr id="6" name="TextBox 5"/>
          <p:cNvSpPr txBox="1"/>
          <p:nvPr/>
        </p:nvSpPr>
        <p:spPr>
          <a:xfrm>
            <a:off x="0" y="5657672"/>
            <a:ext cx="9144000" cy="1200328"/>
          </a:xfrm>
          <a:prstGeom prst="rect">
            <a:avLst/>
          </a:prstGeom>
          <a:noFill/>
        </p:spPr>
        <p:txBody>
          <a:bodyPr wrap="square" rtlCol="0">
            <a:spAutoFit/>
          </a:bodyPr>
          <a:lstStyle/>
          <a:p>
            <a:r>
              <a:rPr lang="en-US" dirty="0" smtClean="0"/>
              <a:t>All town </a:t>
            </a:r>
            <a:r>
              <a:rPr lang="en-US" dirty="0" err="1" smtClean="0"/>
              <a:t>councillors</a:t>
            </a:r>
            <a:r>
              <a:rPr lang="en-US" dirty="0" smtClean="0"/>
              <a:t> were given the status of </a:t>
            </a:r>
            <a:r>
              <a:rPr lang="en-US" i="1" dirty="0" err="1" smtClean="0"/>
              <a:t>Augustales</a:t>
            </a:r>
            <a:r>
              <a:rPr lang="en-US" dirty="0" smtClean="0"/>
              <a:t> (priests of the ‘Emperor cult’).  As part of their duties they also had to take part in ceremonies worshipping the divinity of the Emperor.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extBox 5"/>
          <p:cNvSpPr txBox="1">
            <a:spLocks noChangeArrowheads="1"/>
          </p:cNvSpPr>
          <p:nvPr/>
        </p:nvSpPr>
        <p:spPr bwMode="auto">
          <a:xfrm>
            <a:off x="152400" y="0"/>
            <a:ext cx="8839200" cy="2800767"/>
          </a:xfrm>
          <a:prstGeom prst="rect">
            <a:avLst/>
          </a:prstGeom>
          <a:noFill/>
          <a:ln w="9525">
            <a:noFill/>
            <a:miter lim="800000"/>
            <a:headEnd/>
            <a:tailEnd/>
          </a:ln>
        </p:spPr>
        <p:txBody>
          <a:bodyPr>
            <a:prstTxWarp prst="textNoShape">
              <a:avLst/>
            </a:prstTxWarp>
            <a:spAutoFit/>
          </a:bodyPr>
          <a:lstStyle/>
          <a:p>
            <a:r>
              <a:rPr lang="en-US" sz="2800" b="1" dirty="0"/>
              <a:t>Roman Emperors associated themselves with the Baths at </a:t>
            </a:r>
            <a:r>
              <a:rPr lang="en-US" sz="2800" b="1" dirty="0" err="1"/>
              <a:t>Aquae</a:t>
            </a:r>
            <a:r>
              <a:rPr lang="en-US" sz="2800" b="1" dirty="0"/>
              <a:t> </a:t>
            </a:r>
            <a:r>
              <a:rPr lang="en-US" sz="2800" b="1" dirty="0" err="1"/>
              <a:t>Sulis</a:t>
            </a:r>
            <a:r>
              <a:rPr lang="en-US" sz="2800" b="1" dirty="0"/>
              <a:t> from the very </a:t>
            </a:r>
            <a:r>
              <a:rPr lang="en-US" sz="2800" b="1" dirty="0" smtClean="0"/>
              <a:t>beginning.</a:t>
            </a:r>
          </a:p>
          <a:p>
            <a:endParaRPr lang="en-US" sz="2000" b="1" dirty="0"/>
          </a:p>
          <a:p>
            <a:r>
              <a:rPr lang="en-US" sz="2000" b="1" dirty="0"/>
              <a:t>Vespasian, </a:t>
            </a:r>
            <a:r>
              <a:rPr lang="en-US" sz="2000" dirty="0"/>
              <a:t>who was one of Claudius’s generals during the invasion of Britain in</a:t>
            </a:r>
            <a:r>
              <a:rPr lang="en-US" sz="2000" dirty="0" smtClean="0"/>
              <a:t> </a:t>
            </a:r>
          </a:p>
          <a:p>
            <a:r>
              <a:rPr lang="en-US" sz="2000" dirty="0" smtClean="0"/>
              <a:t>43 A.D. </a:t>
            </a:r>
            <a:r>
              <a:rPr lang="en-US" sz="2000" dirty="0"/>
              <a:t>and became Emperor in </a:t>
            </a:r>
            <a:r>
              <a:rPr lang="en-US" sz="2000" dirty="0" smtClean="0"/>
              <a:t>69A.D. </a:t>
            </a:r>
            <a:r>
              <a:rPr lang="en-US" sz="2000" dirty="0"/>
              <a:t>is commemorated on this stone:  </a:t>
            </a:r>
            <a:r>
              <a:rPr lang="en-US" sz="2000" b="1" dirty="0"/>
              <a:t>VES</a:t>
            </a:r>
          </a:p>
          <a:p>
            <a:endParaRPr lang="en-US" sz="2000" b="1" dirty="0"/>
          </a:p>
          <a:p>
            <a:r>
              <a:rPr lang="en-US" sz="2000" b="1" dirty="0"/>
              <a:t>VII C </a:t>
            </a:r>
            <a:r>
              <a:rPr lang="en-US" sz="2000" dirty="0"/>
              <a:t>tells us that it was carved in 76AD – during Vespasian’s</a:t>
            </a:r>
            <a:r>
              <a:rPr lang="en-US" sz="2000" dirty="0" smtClean="0"/>
              <a:t> 7</a:t>
            </a:r>
            <a:r>
              <a:rPr lang="en-US" sz="2000" baseline="30000" dirty="0" smtClean="0"/>
              <a:t>th</a:t>
            </a:r>
            <a:r>
              <a:rPr lang="en-US" sz="2000" dirty="0" smtClean="0"/>
              <a:t> </a:t>
            </a:r>
            <a:r>
              <a:rPr lang="en-US" sz="2000" dirty="0"/>
              <a:t>year of holding the office of Consul – and it shows that he initiated the first phase of </a:t>
            </a:r>
            <a:r>
              <a:rPr lang="en-US" sz="2000" dirty="0" smtClean="0"/>
              <a:t>building.</a:t>
            </a:r>
            <a:endParaRPr lang="en-US" sz="2000" dirty="0"/>
          </a:p>
        </p:txBody>
      </p:sp>
      <p:pic>
        <p:nvPicPr>
          <p:cNvPr id="61443" name="Picture 5" descr="oinsbvesvii.jpg"/>
          <p:cNvPicPr>
            <a:picLocks noChangeAspect="1"/>
          </p:cNvPicPr>
          <p:nvPr/>
        </p:nvPicPr>
        <p:blipFill>
          <a:blip r:embed="rId2"/>
          <a:srcRect/>
          <a:stretch>
            <a:fillRect/>
          </a:stretch>
        </p:blipFill>
        <p:spPr bwMode="auto">
          <a:xfrm>
            <a:off x="2895600" y="3200400"/>
            <a:ext cx="3352800" cy="2393950"/>
          </a:xfrm>
          <a:prstGeom prst="rect">
            <a:avLst/>
          </a:prstGeom>
          <a:noFill/>
          <a:ln w="9525">
            <a:noFill/>
            <a:miter lim="800000"/>
            <a:headEnd/>
            <a:tailEnd/>
          </a:ln>
        </p:spPr>
      </p:pic>
      <p:sp>
        <p:nvSpPr>
          <p:cNvPr id="61444" name="TextBox 3"/>
          <p:cNvSpPr txBox="1">
            <a:spLocks noChangeArrowheads="1"/>
          </p:cNvSpPr>
          <p:nvPr/>
        </p:nvSpPr>
        <p:spPr bwMode="auto">
          <a:xfrm>
            <a:off x="0" y="5638800"/>
            <a:ext cx="9144000" cy="1016000"/>
          </a:xfrm>
          <a:prstGeom prst="rect">
            <a:avLst/>
          </a:prstGeom>
          <a:noFill/>
          <a:ln w="9525">
            <a:noFill/>
            <a:miter lim="800000"/>
            <a:headEnd/>
            <a:tailEnd/>
          </a:ln>
        </p:spPr>
        <p:txBody>
          <a:bodyPr>
            <a:prstTxWarp prst="textNoShape">
              <a:avLst/>
            </a:prstTxWarp>
            <a:spAutoFit/>
          </a:bodyPr>
          <a:lstStyle/>
          <a:p>
            <a:r>
              <a:rPr lang="en-US" sz="2000" b="1" i="1" dirty="0"/>
              <a:t>But the Romans </a:t>
            </a:r>
            <a:r>
              <a:rPr lang="en-US" sz="2000" b="1" i="1" dirty="0" err="1"/>
              <a:t>realised</a:t>
            </a:r>
            <a:r>
              <a:rPr lang="en-US" sz="2000" b="1" i="1" dirty="0"/>
              <a:t> that the association of Emperors with religion could be inflammatory: during the </a:t>
            </a:r>
            <a:r>
              <a:rPr lang="en-US" sz="2000" b="1" i="1" dirty="0" err="1"/>
              <a:t>Boudican</a:t>
            </a:r>
            <a:r>
              <a:rPr lang="en-US" sz="2000" b="1" i="1" dirty="0"/>
              <a:t> rebellion in 60 – 61 AD the temple to Claudius in Colchester had been the focus of the Britons’ anger.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Box 5"/>
          <p:cNvSpPr txBox="1">
            <a:spLocks noChangeArrowheads="1"/>
          </p:cNvSpPr>
          <p:nvPr/>
        </p:nvSpPr>
        <p:spPr bwMode="auto">
          <a:xfrm>
            <a:off x="838200" y="304800"/>
            <a:ext cx="7467600" cy="3108325"/>
          </a:xfrm>
          <a:prstGeom prst="rect">
            <a:avLst/>
          </a:prstGeom>
          <a:noFill/>
          <a:ln w="9525">
            <a:noFill/>
            <a:miter lim="800000"/>
            <a:headEnd/>
            <a:tailEnd/>
          </a:ln>
        </p:spPr>
        <p:txBody>
          <a:bodyPr>
            <a:prstTxWarp prst="textNoShape">
              <a:avLst/>
            </a:prstTxWarp>
            <a:spAutoFit/>
          </a:bodyPr>
          <a:lstStyle/>
          <a:p>
            <a:r>
              <a:rPr lang="en-US" sz="2800" b="1" dirty="0"/>
              <a:t>All the precious metals and mines in the Empire belonged to the Emperor.  </a:t>
            </a:r>
          </a:p>
          <a:p>
            <a:endParaRPr lang="en-US" sz="2800" b="1" dirty="0"/>
          </a:p>
          <a:p>
            <a:r>
              <a:rPr lang="en-US" sz="2800" dirty="0"/>
              <a:t>The stamp on this lead ingot, or ‘pig’, shows that the Emperor Hadrian had sanctioned the use of vast quantities of lead for all the pipe-work needed for such a great building project.</a:t>
            </a:r>
          </a:p>
        </p:txBody>
      </p:sp>
      <p:pic>
        <p:nvPicPr>
          <p:cNvPr id="62467" name="Picture 6" descr="lead1.JPG"/>
          <p:cNvPicPr>
            <a:picLocks noChangeAspect="1"/>
          </p:cNvPicPr>
          <p:nvPr/>
        </p:nvPicPr>
        <p:blipFill>
          <a:blip r:embed="rId2"/>
          <a:srcRect/>
          <a:stretch>
            <a:fillRect/>
          </a:stretch>
        </p:blipFill>
        <p:spPr bwMode="auto">
          <a:xfrm>
            <a:off x="0" y="5029200"/>
            <a:ext cx="4252913" cy="1225550"/>
          </a:xfrm>
          <a:prstGeom prst="rect">
            <a:avLst/>
          </a:prstGeom>
          <a:noFill/>
          <a:ln w="9525">
            <a:noFill/>
            <a:miter lim="800000"/>
            <a:headEnd/>
            <a:tailEnd/>
          </a:ln>
        </p:spPr>
      </p:pic>
      <p:pic>
        <p:nvPicPr>
          <p:cNvPr id="62468" name="Picture 7" descr="lead2.JPG"/>
          <p:cNvPicPr>
            <a:picLocks noChangeAspect="1"/>
          </p:cNvPicPr>
          <p:nvPr/>
        </p:nvPicPr>
        <p:blipFill>
          <a:blip r:embed="rId3"/>
          <a:srcRect/>
          <a:stretch>
            <a:fillRect/>
          </a:stretch>
        </p:blipFill>
        <p:spPr bwMode="auto">
          <a:xfrm>
            <a:off x="4343400" y="4265613"/>
            <a:ext cx="4800600"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extBox 5"/>
          <p:cNvSpPr txBox="1">
            <a:spLocks noChangeArrowheads="1"/>
          </p:cNvSpPr>
          <p:nvPr/>
        </p:nvSpPr>
        <p:spPr bwMode="auto">
          <a:xfrm>
            <a:off x="4724400" y="228600"/>
            <a:ext cx="4267200" cy="5201423"/>
          </a:xfrm>
          <a:prstGeom prst="rect">
            <a:avLst/>
          </a:prstGeom>
          <a:noFill/>
          <a:ln w="9525">
            <a:noFill/>
            <a:miter lim="800000"/>
            <a:headEnd/>
            <a:tailEnd/>
          </a:ln>
        </p:spPr>
        <p:txBody>
          <a:bodyPr>
            <a:prstTxWarp prst="textNoShape">
              <a:avLst/>
            </a:prstTxWarp>
            <a:spAutoFit/>
          </a:bodyPr>
          <a:lstStyle/>
          <a:p>
            <a:r>
              <a:rPr lang="en-US" dirty="0"/>
              <a:t>This altar is dedicated to </a:t>
            </a:r>
            <a:r>
              <a:rPr lang="en-US" b="1" dirty="0" err="1"/>
              <a:t>Sulis</a:t>
            </a:r>
            <a:r>
              <a:rPr lang="en-US" b="1" dirty="0"/>
              <a:t> Minerva </a:t>
            </a:r>
            <a:r>
              <a:rPr lang="en-US" dirty="0"/>
              <a:t>and the </a:t>
            </a:r>
            <a:r>
              <a:rPr lang="en-US" b="1" dirty="0"/>
              <a:t>Divinities of two Emperors</a:t>
            </a:r>
            <a:r>
              <a:rPr lang="en-US" dirty="0"/>
              <a:t>.</a:t>
            </a:r>
          </a:p>
          <a:p>
            <a:r>
              <a:rPr lang="en-US" sz="1800" i="1" dirty="0"/>
              <a:t>Marcus Aurelius shared the title ‘Augustus’ with his brother </a:t>
            </a:r>
            <a:r>
              <a:rPr lang="en-US" sz="1800" i="1" dirty="0" err="1"/>
              <a:t>Lucius</a:t>
            </a:r>
            <a:r>
              <a:rPr lang="en-US" sz="1800" i="1" dirty="0"/>
              <a:t> </a:t>
            </a:r>
            <a:r>
              <a:rPr lang="en-US" sz="1800" i="1" dirty="0" err="1"/>
              <a:t>Verus</a:t>
            </a:r>
            <a:r>
              <a:rPr lang="en-US" sz="1800" i="1" dirty="0"/>
              <a:t> from 161 – 169 </a:t>
            </a:r>
            <a:r>
              <a:rPr lang="en-US" sz="1800" i="1" dirty="0" smtClean="0"/>
              <a:t>A.D</a:t>
            </a:r>
            <a:r>
              <a:rPr lang="en-US" sz="1800" i="1" dirty="0"/>
              <a:t>.</a:t>
            </a:r>
          </a:p>
          <a:p>
            <a:r>
              <a:rPr lang="en-US" sz="1600" i="1" dirty="0"/>
              <a:t> </a:t>
            </a:r>
          </a:p>
          <a:p>
            <a:endParaRPr lang="en-US" sz="1600" i="1" dirty="0"/>
          </a:p>
          <a:p>
            <a:r>
              <a:rPr lang="en-US" dirty="0"/>
              <a:t>Gaius </a:t>
            </a:r>
            <a:r>
              <a:rPr lang="en-US" dirty="0" err="1"/>
              <a:t>Curiatius</a:t>
            </a:r>
            <a:r>
              <a:rPr lang="en-US" dirty="0"/>
              <a:t> </a:t>
            </a:r>
            <a:r>
              <a:rPr lang="en-US" dirty="0" err="1"/>
              <a:t>Saturninus</a:t>
            </a:r>
            <a:r>
              <a:rPr lang="en-US" dirty="0"/>
              <a:t>, a centurion (&gt;) of the 2</a:t>
            </a:r>
            <a:r>
              <a:rPr lang="en-US" baseline="30000" dirty="0"/>
              <a:t>nd</a:t>
            </a:r>
            <a:r>
              <a:rPr lang="en-US" dirty="0"/>
              <a:t> Legion dedicated </a:t>
            </a:r>
            <a:r>
              <a:rPr lang="en-US" dirty="0" smtClean="0"/>
              <a:t>this votive altar. </a:t>
            </a:r>
            <a:endParaRPr lang="en-US" dirty="0"/>
          </a:p>
          <a:p>
            <a:endParaRPr lang="en-US" dirty="0" smtClean="0"/>
          </a:p>
          <a:p>
            <a:r>
              <a:rPr lang="en-US" i="1" dirty="0" smtClean="0"/>
              <a:t>Notice </a:t>
            </a:r>
            <a:r>
              <a:rPr lang="en-US" i="1" dirty="0"/>
              <a:t>the formula VSLM again: </a:t>
            </a:r>
          </a:p>
          <a:p>
            <a:r>
              <a:rPr lang="en-US" dirty="0"/>
              <a:t>‘Happily and deservedly</a:t>
            </a:r>
            <a:r>
              <a:rPr lang="en-US" dirty="0" smtClean="0"/>
              <a:t>     </a:t>
            </a:r>
            <a:endParaRPr lang="en-US" dirty="0" smtClean="0"/>
          </a:p>
          <a:p>
            <a:r>
              <a:rPr lang="en-US" dirty="0" smtClean="0"/>
              <a:t>                      kept his promise’</a:t>
            </a:r>
            <a:r>
              <a:rPr lang="en-US" dirty="0" smtClean="0"/>
              <a:t>.</a:t>
            </a:r>
          </a:p>
        </p:txBody>
      </p:sp>
      <p:pic>
        <p:nvPicPr>
          <p:cNvPr id="63491" name="P 15" descr="Bathaltsaturninus.jpeg"/>
          <p:cNvPicPr>
            <a:picLocks noChangeAspect="1" noChangeArrowheads="1"/>
          </p:cNvPicPr>
          <p:nvPr/>
        </p:nvPicPr>
        <p:blipFill>
          <a:blip r:embed="rId2"/>
          <a:srcRect/>
          <a:stretch>
            <a:fillRect/>
          </a:stretch>
        </p:blipFill>
        <p:spPr bwMode="auto">
          <a:xfrm>
            <a:off x="1905000" y="1066800"/>
            <a:ext cx="2590800" cy="4267200"/>
          </a:xfrm>
          <a:prstGeom prst="rect">
            <a:avLst/>
          </a:prstGeom>
          <a:noFill/>
          <a:ln w="9525">
            <a:noFill/>
            <a:miter lim="800000"/>
            <a:headEnd/>
            <a:tailEnd/>
          </a:ln>
        </p:spPr>
      </p:pic>
      <p:pic>
        <p:nvPicPr>
          <p:cNvPr id="63492" name="Picture 3" descr="oinsbsaturn2emps.jpg"/>
          <p:cNvPicPr>
            <a:picLocks noChangeAspect="1"/>
          </p:cNvPicPr>
          <p:nvPr/>
        </p:nvPicPr>
        <p:blipFill>
          <a:blip r:embed="rId3"/>
          <a:srcRect/>
          <a:stretch>
            <a:fillRect/>
          </a:stretch>
        </p:blipFill>
        <p:spPr bwMode="auto">
          <a:xfrm>
            <a:off x="0" y="2894013"/>
            <a:ext cx="1905000" cy="3963987"/>
          </a:xfrm>
          <a:prstGeom prst="rect">
            <a:avLst/>
          </a:prstGeom>
          <a:noFill/>
          <a:ln w="9525">
            <a:noFill/>
            <a:miter lim="800000"/>
            <a:headEnd/>
            <a:tailEnd/>
          </a:ln>
        </p:spPr>
      </p:pic>
      <p:sp>
        <p:nvSpPr>
          <p:cNvPr id="8" name="TextBox 7"/>
          <p:cNvSpPr txBox="1"/>
          <p:nvPr/>
        </p:nvSpPr>
        <p:spPr>
          <a:xfrm>
            <a:off x="2057400" y="5410200"/>
            <a:ext cx="6858000" cy="1200328"/>
          </a:xfrm>
          <a:prstGeom prst="rect">
            <a:avLst/>
          </a:prstGeom>
          <a:noFill/>
        </p:spPr>
        <p:txBody>
          <a:bodyPr wrap="square" rtlCol="0">
            <a:spAutoFit/>
          </a:bodyPr>
          <a:lstStyle/>
          <a:p>
            <a:r>
              <a:rPr lang="en-US" b="1" dirty="0" smtClean="0"/>
              <a:t> This stone is therefore a mixture of  Roman and Celtic religions</a:t>
            </a:r>
          </a:p>
          <a:p>
            <a:r>
              <a:rPr lang="en-US" b="1" dirty="0" smtClean="0"/>
              <a:t>                             – and politics!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extBox 5"/>
          <p:cNvSpPr txBox="1">
            <a:spLocks noChangeArrowheads="1"/>
          </p:cNvSpPr>
          <p:nvPr/>
        </p:nvSpPr>
        <p:spPr bwMode="auto">
          <a:xfrm>
            <a:off x="4648200" y="457200"/>
            <a:ext cx="4267200" cy="3477875"/>
          </a:xfrm>
          <a:prstGeom prst="rect">
            <a:avLst/>
          </a:prstGeom>
          <a:noFill/>
          <a:ln w="9525">
            <a:noFill/>
            <a:miter lim="800000"/>
            <a:headEnd/>
            <a:tailEnd/>
          </a:ln>
        </p:spPr>
        <p:txBody>
          <a:bodyPr>
            <a:prstTxWarp prst="textNoShape">
              <a:avLst/>
            </a:prstTxWarp>
            <a:spAutoFit/>
          </a:bodyPr>
          <a:lstStyle/>
          <a:p>
            <a:r>
              <a:rPr lang="en-US" b="1" dirty="0"/>
              <a:t>The Virtue and Deity of the Emperor </a:t>
            </a:r>
            <a:r>
              <a:rPr lang="en-US" dirty="0"/>
              <a:t>(</a:t>
            </a:r>
            <a:r>
              <a:rPr lang="en-US" i="1" dirty="0" err="1" smtClean="0"/>
              <a:t>AVGustus</a:t>
            </a:r>
            <a:r>
              <a:rPr lang="en-US" dirty="0" smtClean="0"/>
              <a:t>) </a:t>
            </a:r>
            <a:endParaRPr lang="en-US" dirty="0"/>
          </a:p>
          <a:p>
            <a:r>
              <a:rPr lang="en-US" dirty="0"/>
              <a:t>is what this stone is dedicated to.  (lines 5-6)</a:t>
            </a:r>
            <a:endParaRPr lang="en-US" dirty="0" smtClean="0"/>
          </a:p>
          <a:p>
            <a:endParaRPr lang="en-US" sz="2000" b="1" i="1" dirty="0" smtClean="0"/>
          </a:p>
          <a:p>
            <a:r>
              <a:rPr lang="en-US" sz="2000" dirty="0"/>
              <a:t>Gaius </a:t>
            </a:r>
            <a:r>
              <a:rPr lang="en-US" sz="2000" dirty="0" err="1"/>
              <a:t>Severius</a:t>
            </a:r>
            <a:r>
              <a:rPr lang="en-US" sz="2000" dirty="0"/>
              <a:t> Emeritus (final 2 lines), the centurion in charge of the area, has restored ‘this holy site’ </a:t>
            </a:r>
          </a:p>
          <a:p>
            <a:r>
              <a:rPr lang="en-US" sz="2000" b="1" i="1" dirty="0"/>
              <a:t>  </a:t>
            </a:r>
            <a:r>
              <a:rPr lang="en-US" sz="2000" dirty="0"/>
              <a:t>(LOCUM RELIGIOSUM)   (lines 1-2)</a:t>
            </a:r>
            <a:endParaRPr lang="en-US" sz="2000" b="1" i="1" dirty="0"/>
          </a:p>
          <a:p>
            <a:endParaRPr lang="en-US" dirty="0"/>
          </a:p>
        </p:txBody>
      </p:sp>
      <p:pic>
        <p:nvPicPr>
          <p:cNvPr id="64515" name="Picture 4" descr="oinsbbuildrestore.jpg"/>
          <p:cNvPicPr>
            <a:picLocks noChangeAspect="1"/>
          </p:cNvPicPr>
          <p:nvPr/>
        </p:nvPicPr>
        <p:blipFill>
          <a:blip r:embed="rId2"/>
          <a:srcRect/>
          <a:stretch>
            <a:fillRect/>
          </a:stretch>
        </p:blipFill>
        <p:spPr bwMode="auto">
          <a:xfrm>
            <a:off x="152400" y="0"/>
            <a:ext cx="4368800" cy="6858000"/>
          </a:xfrm>
          <a:prstGeom prst="rect">
            <a:avLst/>
          </a:prstGeom>
          <a:noFill/>
          <a:ln w="9525">
            <a:noFill/>
            <a:miter lim="800000"/>
            <a:headEnd/>
            <a:tailEnd/>
          </a:ln>
        </p:spPr>
      </p:pic>
      <p:sp>
        <p:nvSpPr>
          <p:cNvPr id="4" name="TextBox 3"/>
          <p:cNvSpPr txBox="1"/>
          <p:nvPr/>
        </p:nvSpPr>
        <p:spPr>
          <a:xfrm>
            <a:off x="4572000" y="4114800"/>
            <a:ext cx="4572000" cy="2308324"/>
          </a:xfrm>
          <a:prstGeom prst="rect">
            <a:avLst/>
          </a:prstGeom>
          <a:noFill/>
        </p:spPr>
        <p:txBody>
          <a:bodyPr wrap="square" rtlCol="0">
            <a:spAutoFit/>
          </a:bodyPr>
          <a:lstStyle/>
          <a:p>
            <a:r>
              <a:rPr lang="en-US" b="1" i="1" dirty="0" smtClean="0"/>
              <a:t>We do not know which Emperor it was, but it seems that someone (perhaps Christians?) had caused damage by vandalism </a:t>
            </a:r>
          </a:p>
          <a:p>
            <a:r>
              <a:rPr lang="en-US" sz="1600" b="1" i="1" dirty="0" smtClean="0"/>
              <a:t>                    </a:t>
            </a:r>
            <a:r>
              <a:rPr lang="en-US" sz="1600" i="1" dirty="0" smtClean="0"/>
              <a:t>(PER INSOLENTIAM)</a:t>
            </a:r>
            <a:r>
              <a:rPr lang="en-US" b="1" i="1"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219200" y="1752600"/>
            <a:ext cx="6553200" cy="1569660"/>
          </a:xfrm>
          <a:prstGeom prst="rect">
            <a:avLst/>
          </a:prstGeom>
          <a:noFill/>
        </p:spPr>
        <p:txBody>
          <a:bodyPr wrap="square" rtlCol="0">
            <a:spAutoFit/>
          </a:bodyPr>
          <a:lstStyle/>
          <a:p>
            <a:r>
              <a:rPr lang="en-US" b="1" dirty="0" smtClean="0"/>
              <a:t>PART TWO:</a:t>
            </a:r>
          </a:p>
          <a:p>
            <a:endParaRPr lang="en-US" b="1" dirty="0" smtClean="0"/>
          </a:p>
          <a:p>
            <a:r>
              <a:rPr lang="en-US" b="1" dirty="0" smtClean="0"/>
              <a:t>More gods and goddesses, and their part in the </a:t>
            </a:r>
          </a:p>
          <a:p>
            <a:r>
              <a:rPr lang="en-US" b="1" dirty="0" err="1" smtClean="0"/>
              <a:t>Romanisation</a:t>
            </a:r>
            <a:r>
              <a:rPr lang="en-US" b="1" dirty="0" smtClean="0"/>
              <a:t> of Britain.</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 y="304800"/>
            <a:ext cx="8382000" cy="120032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So how happy do you think the original Celtic Britons were with how the Romans changed the way they worshipped and lived in their new town of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Aquae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Sulis</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 y="304800"/>
            <a:ext cx="8382000" cy="120032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So how happy do you think the original Celtic Britons were with how the Romans changed the way they worshipped and lived in their new town of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Aquae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Sulis</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a:t>
            </a:r>
          </a:p>
        </p:txBody>
      </p:sp>
      <p:sp>
        <p:nvSpPr>
          <p:cNvPr id="70659" name="TextBox 2"/>
          <p:cNvSpPr txBox="1">
            <a:spLocks noChangeArrowheads="1"/>
          </p:cNvSpPr>
          <p:nvPr/>
        </p:nvSpPr>
        <p:spPr bwMode="auto">
          <a:xfrm>
            <a:off x="304800" y="5181600"/>
            <a:ext cx="8686800" cy="1323975"/>
          </a:xfrm>
          <a:prstGeom prst="rect">
            <a:avLst/>
          </a:prstGeom>
          <a:noFill/>
          <a:ln w="9525">
            <a:noFill/>
            <a:miter lim="800000"/>
            <a:headEnd/>
            <a:tailEnd/>
          </a:ln>
        </p:spPr>
        <p:txBody>
          <a:bodyPr>
            <a:prstTxWarp prst="textNoShape">
              <a:avLst/>
            </a:prstTxWarp>
            <a:spAutoFit/>
          </a:bodyPr>
          <a:lstStyle/>
          <a:p>
            <a:r>
              <a:rPr lang="en-US" sz="2000" b="1" dirty="0"/>
              <a:t>We have no way of knowing whether this lady came from a British family but from the number of Roman-style combs, hair-pins and </a:t>
            </a:r>
            <a:r>
              <a:rPr lang="en-US" sz="2000" b="1" dirty="0" err="1"/>
              <a:t>jewellery</a:t>
            </a:r>
            <a:r>
              <a:rPr lang="en-US" sz="2000" b="1" dirty="0"/>
              <a:t> found in Roman Britain it is safe enough to assume that this is how wealthy Romano-British women at the time wanted to look, following </a:t>
            </a:r>
            <a:r>
              <a:rPr lang="en-US" sz="2000" b="1" dirty="0" err="1"/>
              <a:t>Flavian</a:t>
            </a:r>
            <a:r>
              <a:rPr lang="en-US" sz="2000" b="1" dirty="0"/>
              <a:t> Roman fashions!</a:t>
            </a:r>
          </a:p>
        </p:txBody>
      </p:sp>
      <p:pic>
        <p:nvPicPr>
          <p:cNvPr id="70660" name="Picture 3" descr="bathlady1.jpg"/>
          <p:cNvPicPr>
            <a:picLocks noChangeAspect="1"/>
          </p:cNvPicPr>
          <p:nvPr/>
        </p:nvPicPr>
        <p:blipFill>
          <a:blip r:embed="rId2"/>
          <a:srcRect/>
          <a:stretch>
            <a:fillRect/>
          </a:stretch>
        </p:blipFill>
        <p:spPr bwMode="auto">
          <a:xfrm>
            <a:off x="304800" y="1905000"/>
            <a:ext cx="2438400" cy="2757488"/>
          </a:xfrm>
          <a:prstGeom prst="rect">
            <a:avLst/>
          </a:prstGeom>
          <a:noFill/>
          <a:ln w="9525">
            <a:noFill/>
            <a:miter lim="800000"/>
            <a:headEnd/>
            <a:tailEnd/>
          </a:ln>
        </p:spPr>
      </p:pic>
      <p:pic>
        <p:nvPicPr>
          <p:cNvPr id="70661" name="Picture 4" descr="bathlady2.jpg"/>
          <p:cNvPicPr>
            <a:picLocks noChangeAspect="1"/>
          </p:cNvPicPr>
          <p:nvPr/>
        </p:nvPicPr>
        <p:blipFill>
          <a:blip r:embed="rId3"/>
          <a:srcRect/>
          <a:stretch>
            <a:fillRect/>
          </a:stretch>
        </p:blipFill>
        <p:spPr bwMode="auto">
          <a:xfrm>
            <a:off x="3352800" y="1981200"/>
            <a:ext cx="2486025" cy="2887663"/>
          </a:xfrm>
          <a:prstGeom prst="rect">
            <a:avLst/>
          </a:prstGeom>
          <a:noFill/>
          <a:ln w="9525">
            <a:noFill/>
            <a:miter lim="800000"/>
            <a:headEnd/>
            <a:tailEnd/>
          </a:ln>
        </p:spPr>
      </p:pic>
      <p:sp>
        <p:nvSpPr>
          <p:cNvPr id="70662" name="TextBox 5"/>
          <p:cNvSpPr txBox="1">
            <a:spLocks noChangeArrowheads="1"/>
          </p:cNvSpPr>
          <p:nvPr/>
        </p:nvSpPr>
        <p:spPr bwMode="auto">
          <a:xfrm>
            <a:off x="5943600" y="1752600"/>
            <a:ext cx="2971800" cy="1631950"/>
          </a:xfrm>
          <a:prstGeom prst="rect">
            <a:avLst/>
          </a:prstGeom>
          <a:noFill/>
          <a:ln w="9525">
            <a:noFill/>
            <a:miter lim="800000"/>
            <a:headEnd/>
            <a:tailEnd/>
          </a:ln>
        </p:spPr>
        <p:txBody>
          <a:bodyPr>
            <a:prstTxWarp prst="textNoShape">
              <a:avLst/>
            </a:prstTxWarp>
            <a:spAutoFit/>
          </a:bodyPr>
          <a:lstStyle/>
          <a:p>
            <a:r>
              <a:rPr lang="en-US" sz="2000" dirty="0"/>
              <a:t>The late 1</a:t>
            </a:r>
            <a:r>
              <a:rPr lang="en-US" sz="2000" baseline="30000" dirty="0"/>
              <a:t>st</a:t>
            </a:r>
            <a:r>
              <a:rPr lang="en-US" sz="2000" dirty="0"/>
              <a:t> Century AD hairstyle gives us a date for  this sculpture of a woman’s head, which might have decorated a tomb.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1" descr="bathmantoga.JPG"/>
          <p:cNvPicPr>
            <a:picLocks noChangeAspect="1"/>
          </p:cNvPicPr>
          <p:nvPr/>
        </p:nvPicPr>
        <p:blipFill>
          <a:blip r:embed="rId2"/>
          <a:srcRect/>
          <a:stretch>
            <a:fillRect/>
          </a:stretch>
        </p:blipFill>
        <p:spPr bwMode="auto">
          <a:xfrm>
            <a:off x="5791200" y="228600"/>
            <a:ext cx="2362200" cy="4140485"/>
          </a:xfrm>
          <a:prstGeom prst="rect">
            <a:avLst/>
          </a:prstGeom>
          <a:noFill/>
          <a:ln w="9525">
            <a:noFill/>
            <a:miter lim="800000"/>
            <a:headEnd/>
            <a:tailEnd/>
          </a:ln>
        </p:spPr>
      </p:pic>
      <p:sp>
        <p:nvSpPr>
          <p:cNvPr id="71683" name="TextBox 2"/>
          <p:cNvSpPr txBox="1">
            <a:spLocks noChangeArrowheads="1"/>
          </p:cNvSpPr>
          <p:nvPr/>
        </p:nvSpPr>
        <p:spPr bwMode="auto">
          <a:xfrm>
            <a:off x="152400" y="457200"/>
            <a:ext cx="5105400" cy="3046413"/>
          </a:xfrm>
          <a:prstGeom prst="rect">
            <a:avLst/>
          </a:prstGeom>
          <a:noFill/>
          <a:ln w="9525">
            <a:noFill/>
            <a:miter lim="800000"/>
            <a:headEnd/>
            <a:tailEnd/>
          </a:ln>
        </p:spPr>
        <p:txBody>
          <a:bodyPr>
            <a:prstTxWarp prst="textNoShape">
              <a:avLst/>
            </a:prstTxWarp>
            <a:spAutoFit/>
          </a:bodyPr>
          <a:lstStyle/>
          <a:p>
            <a:r>
              <a:rPr lang="en-US"/>
              <a:t>The Roman writer Tacitus records that his father-in-law Agricola, during his time as Governor of the province of Britannia, encouraged the Britons to want to speak Latin and to wear the toga, as well as living in centrally-heated houses with all the amenities of town life.  </a:t>
            </a:r>
          </a:p>
        </p:txBody>
      </p:sp>
      <p:pic>
        <p:nvPicPr>
          <p:cNvPr id="71684" name="Picture 3" descr="1amosaic.JPG"/>
          <p:cNvPicPr>
            <a:picLocks noChangeAspect="1"/>
          </p:cNvPicPr>
          <p:nvPr/>
        </p:nvPicPr>
        <p:blipFill>
          <a:blip r:embed="rId3"/>
          <a:srcRect/>
          <a:stretch>
            <a:fillRect/>
          </a:stretch>
        </p:blipFill>
        <p:spPr bwMode="auto">
          <a:xfrm>
            <a:off x="685800" y="4114800"/>
            <a:ext cx="2624138" cy="1968500"/>
          </a:xfrm>
          <a:prstGeom prst="rect">
            <a:avLst/>
          </a:prstGeom>
          <a:noFill/>
          <a:ln w="9525">
            <a:noFill/>
            <a:miter lim="800000"/>
            <a:headEnd/>
            <a:tailEnd/>
          </a:ln>
        </p:spPr>
      </p:pic>
      <p:sp>
        <p:nvSpPr>
          <p:cNvPr id="71685" name="TextBox 4"/>
          <p:cNvSpPr txBox="1">
            <a:spLocks noChangeArrowheads="1"/>
          </p:cNvSpPr>
          <p:nvPr/>
        </p:nvSpPr>
        <p:spPr bwMode="auto">
          <a:xfrm>
            <a:off x="3352800" y="4343400"/>
            <a:ext cx="5791200" cy="2308324"/>
          </a:xfrm>
          <a:prstGeom prst="rect">
            <a:avLst/>
          </a:prstGeom>
          <a:noFill/>
          <a:ln w="9525">
            <a:noFill/>
            <a:miter lim="800000"/>
            <a:headEnd/>
            <a:tailEnd/>
          </a:ln>
        </p:spPr>
        <p:txBody>
          <a:bodyPr wrap="square">
            <a:prstTxWarp prst="textNoShape">
              <a:avLst/>
            </a:prstTxWarp>
            <a:spAutoFit/>
          </a:bodyPr>
          <a:lstStyle/>
          <a:p>
            <a:r>
              <a:rPr lang="en-US" i="1" dirty="0"/>
              <a:t>Again, we do not know the ethnic background of this toga-wearing man but he was obviously happy to have his memorial here.  He would have been wealthy enough to have had his ashes sent elsewhere if he did not regard </a:t>
            </a:r>
            <a:r>
              <a:rPr lang="en-US" i="1" dirty="0" err="1"/>
              <a:t>Aquae</a:t>
            </a:r>
            <a:r>
              <a:rPr lang="en-US" i="1" dirty="0"/>
              <a:t> </a:t>
            </a:r>
            <a:r>
              <a:rPr lang="en-US" i="1" dirty="0" err="1"/>
              <a:t>Sulis</a:t>
            </a:r>
            <a:r>
              <a:rPr lang="en-US" i="1" dirty="0"/>
              <a:t> as his home.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 y="5181600"/>
            <a:ext cx="8382000" cy="120032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Aquae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Sulis</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 an important religious centre for all and named after the local Celtic goddess, contributed in no small way to the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Romanisation</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pitchFamily="-107" charset="0"/>
              </a:rPr>
              <a:t> of the whole province.</a:t>
            </a:r>
          </a:p>
        </p:txBody>
      </p:sp>
      <p:sp>
        <p:nvSpPr>
          <p:cNvPr id="72707" name="TextBox 2"/>
          <p:cNvSpPr txBox="1">
            <a:spLocks noChangeArrowheads="1"/>
          </p:cNvSpPr>
          <p:nvPr/>
        </p:nvSpPr>
        <p:spPr bwMode="auto">
          <a:xfrm>
            <a:off x="228600" y="152400"/>
            <a:ext cx="8686800" cy="2554545"/>
          </a:xfrm>
          <a:prstGeom prst="rect">
            <a:avLst/>
          </a:prstGeom>
          <a:noFill/>
          <a:ln w="9525">
            <a:noFill/>
            <a:miter lim="800000"/>
            <a:headEnd/>
            <a:tailEnd/>
          </a:ln>
        </p:spPr>
        <p:txBody>
          <a:bodyPr>
            <a:prstTxWarp prst="textNoShape">
              <a:avLst/>
            </a:prstTxWarp>
            <a:spAutoFit/>
          </a:bodyPr>
          <a:lstStyle/>
          <a:p>
            <a:r>
              <a:rPr lang="en-US" sz="2000" dirty="0"/>
              <a:t>Tacitus had a fairly cynical view of how the Romans manipulated the feelings of the people in their Empire.  Writing in AD 98, he says:</a:t>
            </a:r>
          </a:p>
          <a:p>
            <a:endParaRPr lang="en-US" sz="2000" dirty="0"/>
          </a:p>
          <a:p>
            <a:r>
              <a:rPr lang="en-US" sz="2000" i="1" dirty="0"/>
              <a:t>The people of Britain were gradually led into the temptations of public buildings, baths and luxurious banquets, taking away all their enthusiasm for rebellion.  The unsuspecting Britons talked about things like this as aspects of ‘</a:t>
            </a:r>
            <a:r>
              <a:rPr lang="en-US" sz="2000" i="1" dirty="0" err="1"/>
              <a:t>civilisation</a:t>
            </a:r>
            <a:r>
              <a:rPr lang="en-US" sz="2000" i="1" dirty="0"/>
              <a:t>’, whereas really they were just a feature of their enslavement.</a:t>
            </a:r>
          </a:p>
          <a:p>
            <a:r>
              <a:rPr lang="en-US" sz="2000" dirty="0"/>
              <a:t>			                                                        </a:t>
            </a:r>
            <a:r>
              <a:rPr lang="en-US" sz="1200" dirty="0"/>
              <a:t>Translation: Anne Dicks </a:t>
            </a:r>
            <a:r>
              <a:rPr lang="en-US" sz="1200" dirty="0" smtClean="0"/>
              <a:t>2011</a:t>
            </a:r>
            <a:endParaRPr lang="en-US" sz="2000" dirty="0" smtClean="0"/>
          </a:p>
        </p:txBody>
      </p:sp>
      <p:sp>
        <p:nvSpPr>
          <p:cNvPr id="4" name="TextBox 3"/>
          <p:cNvSpPr txBox="1"/>
          <p:nvPr/>
        </p:nvSpPr>
        <p:spPr>
          <a:xfrm>
            <a:off x="228600" y="3200400"/>
            <a:ext cx="8763000" cy="1200328"/>
          </a:xfrm>
          <a:prstGeom prst="rect">
            <a:avLst/>
          </a:prstGeom>
          <a:noFill/>
        </p:spPr>
        <p:txBody>
          <a:bodyPr wrap="square" rtlCol="0">
            <a:spAutoFit/>
          </a:bodyPr>
          <a:lstStyle/>
          <a:p>
            <a:r>
              <a:rPr lang="en-US" b="1" dirty="0" smtClean="0"/>
              <a:t>We do not have to be as cynical as Tacitus, but this was obviously the way to win the hearts and minds of the Britons, and it shows why the Roman Empire was so successful and lasted for so 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extBox 1"/>
          <p:cNvSpPr txBox="1">
            <a:spLocks noChangeArrowheads="1"/>
          </p:cNvSpPr>
          <p:nvPr/>
        </p:nvSpPr>
        <p:spPr bwMode="auto">
          <a:xfrm>
            <a:off x="152400" y="838200"/>
            <a:ext cx="8839200" cy="4616648"/>
          </a:xfrm>
          <a:prstGeom prst="rect">
            <a:avLst/>
          </a:prstGeom>
          <a:noFill/>
          <a:ln w="9525">
            <a:noFill/>
            <a:miter lim="800000"/>
            <a:headEnd/>
            <a:tailEnd/>
          </a:ln>
        </p:spPr>
        <p:txBody>
          <a:bodyPr>
            <a:prstTxWarp prst="textNoShape">
              <a:avLst/>
            </a:prstTxWarp>
            <a:spAutoFit/>
          </a:bodyPr>
          <a:lstStyle/>
          <a:p>
            <a:r>
              <a:rPr lang="en-US" sz="1400" b="1" u="sng" dirty="0" smtClean="0"/>
              <a:t>Identification of </a:t>
            </a:r>
            <a:r>
              <a:rPr lang="en-US" sz="1400" b="1" u="sng" dirty="0" err="1" smtClean="0"/>
              <a:t>artefacts</a:t>
            </a:r>
            <a:r>
              <a:rPr lang="en-US" sz="1400" b="1" u="sng" dirty="0" smtClean="0"/>
              <a:t> on</a:t>
            </a:r>
            <a:r>
              <a:rPr lang="en-US" sz="1400" u="sng" dirty="0" smtClean="0"/>
              <a:t> </a:t>
            </a:r>
            <a:r>
              <a:rPr lang="en-US" sz="1400" b="1" u="sng" dirty="0" smtClean="0"/>
              <a:t>Gods </a:t>
            </a:r>
            <a:r>
              <a:rPr lang="en-US" sz="1400" b="1" u="sng" dirty="0"/>
              <a:t>and Goddesses worksheet.</a:t>
            </a:r>
          </a:p>
          <a:p>
            <a:endParaRPr lang="en-US" sz="1400" dirty="0" smtClean="0"/>
          </a:p>
          <a:p>
            <a:r>
              <a:rPr lang="en-US" sz="1400" u="sng" dirty="0" smtClean="0"/>
              <a:t>1</a:t>
            </a:r>
            <a:r>
              <a:rPr lang="en-US" sz="1400" u="sng" baseline="30000" dirty="0" smtClean="0"/>
              <a:t>st</a:t>
            </a:r>
            <a:r>
              <a:rPr lang="en-US" sz="1400" u="sng" dirty="0" smtClean="0"/>
              <a:t> column</a:t>
            </a:r>
          </a:p>
          <a:p>
            <a:endParaRPr lang="en-US" sz="1400" u="sng" dirty="0" smtClean="0"/>
          </a:p>
          <a:p>
            <a:r>
              <a:rPr lang="en-US" sz="1400" dirty="0" smtClean="0"/>
              <a:t>Minerva, goddess of Wisdom and crafts</a:t>
            </a:r>
          </a:p>
          <a:p>
            <a:r>
              <a:rPr lang="en-US" sz="1400" dirty="0" smtClean="0"/>
              <a:t>Mother Goddesses</a:t>
            </a:r>
          </a:p>
          <a:p>
            <a:r>
              <a:rPr lang="en-US" sz="1400" dirty="0" smtClean="0"/>
              <a:t>The hand of Jupiter, Roman King of the Gods, holding a thunderbolt</a:t>
            </a:r>
          </a:p>
          <a:p>
            <a:r>
              <a:rPr lang="en-US" sz="1400" dirty="0" smtClean="0"/>
              <a:t>A hound </a:t>
            </a:r>
            <a:r>
              <a:rPr lang="en-US" sz="1400" dirty="0"/>
              <a:t>looking at Diana, goddess of </a:t>
            </a:r>
            <a:r>
              <a:rPr lang="en-US" sz="1400" dirty="0" smtClean="0"/>
              <a:t>hunting</a:t>
            </a:r>
          </a:p>
          <a:p>
            <a:endParaRPr lang="en-US" sz="1400" dirty="0" smtClean="0"/>
          </a:p>
          <a:p>
            <a:r>
              <a:rPr lang="en-US" sz="1400" u="sng" dirty="0" smtClean="0"/>
              <a:t>2</a:t>
            </a:r>
            <a:r>
              <a:rPr lang="en-US" sz="1400" u="sng" baseline="30000" dirty="0" smtClean="0"/>
              <a:t>nd</a:t>
            </a:r>
            <a:r>
              <a:rPr lang="en-US" sz="1400" u="sng" dirty="0" smtClean="0"/>
              <a:t> column</a:t>
            </a:r>
          </a:p>
          <a:p>
            <a:endParaRPr lang="en-US" sz="1400" dirty="0" smtClean="0"/>
          </a:p>
          <a:p>
            <a:r>
              <a:rPr lang="en-US" sz="1400" dirty="0" err="1"/>
              <a:t>Sulis</a:t>
            </a:r>
            <a:r>
              <a:rPr lang="en-US" sz="1400" dirty="0"/>
              <a:t> Minerva and</a:t>
            </a:r>
            <a:r>
              <a:rPr lang="en-US" sz="1400" dirty="0" smtClean="0"/>
              <a:t> the divinities </a:t>
            </a:r>
            <a:r>
              <a:rPr lang="en-US" sz="1400" dirty="0"/>
              <a:t>of two </a:t>
            </a:r>
            <a:r>
              <a:rPr lang="en-US" sz="1400" dirty="0" smtClean="0"/>
              <a:t>Emperors</a:t>
            </a:r>
          </a:p>
          <a:p>
            <a:r>
              <a:rPr lang="en-US" sz="1400" dirty="0"/>
              <a:t>T</a:t>
            </a:r>
            <a:r>
              <a:rPr lang="en-US" sz="1400" dirty="0" smtClean="0"/>
              <a:t>he </a:t>
            </a:r>
            <a:r>
              <a:rPr lang="en-US" sz="1400" dirty="0" err="1" smtClean="0"/>
              <a:t>Suleviae</a:t>
            </a:r>
            <a:r>
              <a:rPr lang="en-US" sz="1400" dirty="0" smtClean="0"/>
              <a:t> </a:t>
            </a:r>
            <a:r>
              <a:rPr lang="en-US" sz="1400" dirty="0"/>
              <a:t>(Germanic name for mother goddesses</a:t>
            </a:r>
            <a:r>
              <a:rPr lang="en-US" sz="1400" dirty="0" smtClean="0"/>
              <a:t>) </a:t>
            </a:r>
          </a:p>
          <a:p>
            <a:r>
              <a:rPr lang="en-US" sz="1400" dirty="0" err="1" smtClean="0"/>
              <a:t>Loucetius</a:t>
            </a:r>
            <a:r>
              <a:rPr lang="en-US" sz="1400" dirty="0" smtClean="0"/>
              <a:t> </a:t>
            </a:r>
            <a:r>
              <a:rPr lang="en-US" sz="1400" dirty="0"/>
              <a:t>Mars and </a:t>
            </a:r>
            <a:r>
              <a:rPr lang="en-US" sz="1400" dirty="0" err="1"/>
              <a:t>Nemetona</a:t>
            </a:r>
            <a:r>
              <a:rPr lang="en-US" sz="1400" dirty="0"/>
              <a:t> (Celtic/Roman fusion of god, and a Celtic </a:t>
            </a:r>
            <a:r>
              <a:rPr lang="en-US" sz="1400" dirty="0" smtClean="0"/>
              <a:t>goddess.  Mars is the Roman god of War.</a:t>
            </a:r>
            <a:r>
              <a:rPr lang="en-US" sz="1400" dirty="0" smtClean="0"/>
              <a:t>)</a:t>
            </a:r>
          </a:p>
          <a:p>
            <a:r>
              <a:rPr lang="en-US" sz="1400" dirty="0" err="1" smtClean="0"/>
              <a:t>Sulis</a:t>
            </a:r>
            <a:r>
              <a:rPr lang="en-US" sz="1400" dirty="0" smtClean="0"/>
              <a:t> Minerva</a:t>
            </a:r>
            <a:endParaRPr lang="en-US" sz="1400" dirty="0" smtClean="0"/>
          </a:p>
          <a:p>
            <a:endParaRPr lang="en-US" sz="1400" dirty="0" smtClean="0"/>
          </a:p>
          <a:p>
            <a:r>
              <a:rPr lang="en-US" sz="1400" u="sng" dirty="0" smtClean="0"/>
              <a:t>3</a:t>
            </a:r>
            <a:r>
              <a:rPr lang="en-US" sz="1400" u="sng" baseline="30000" dirty="0" smtClean="0"/>
              <a:t>rd</a:t>
            </a:r>
            <a:r>
              <a:rPr lang="en-US" sz="1400" u="sng" dirty="0" smtClean="0"/>
              <a:t> column</a:t>
            </a:r>
            <a:endParaRPr lang="en-US" sz="1400" dirty="0" smtClean="0"/>
          </a:p>
          <a:p>
            <a:endParaRPr lang="en-US" sz="1400" dirty="0"/>
          </a:p>
          <a:p>
            <a:r>
              <a:rPr lang="en-US" sz="1400" dirty="0"/>
              <a:t>Luna on </a:t>
            </a:r>
            <a:r>
              <a:rPr lang="en-US" sz="1400" dirty="0" err="1" smtClean="0"/>
              <a:t>pedimental</a:t>
            </a:r>
            <a:r>
              <a:rPr lang="en-US" sz="1400" dirty="0" smtClean="0"/>
              <a:t> sculpture.  She is the goddess of the moon, sometimes associated with Diana.</a:t>
            </a:r>
          </a:p>
          <a:p>
            <a:r>
              <a:rPr lang="en-US" sz="1400" dirty="0" smtClean="0"/>
              <a:t>Celtic </a:t>
            </a:r>
            <a:r>
              <a:rPr lang="en-US" sz="1400" dirty="0"/>
              <a:t>goddess </a:t>
            </a:r>
            <a:r>
              <a:rPr lang="en-US" sz="1400" dirty="0" err="1"/>
              <a:t>Rosmerta</a:t>
            </a:r>
            <a:r>
              <a:rPr lang="en-US" sz="1400" dirty="0"/>
              <a:t> with Roman god Mercury. </a:t>
            </a:r>
            <a:r>
              <a:rPr lang="en-US" sz="1400" dirty="0" smtClean="0"/>
              <a:t> </a:t>
            </a:r>
          </a:p>
          <a:p>
            <a:r>
              <a:rPr lang="en-US" sz="1400" dirty="0" smtClean="0"/>
              <a:t>Beneath them are a </a:t>
            </a:r>
            <a:r>
              <a:rPr lang="en-US" sz="1400" dirty="0"/>
              <a:t>sacred </a:t>
            </a:r>
            <a:r>
              <a:rPr lang="en-US" sz="1400" dirty="0" smtClean="0"/>
              <a:t>animal or sacrifice </a:t>
            </a:r>
            <a:r>
              <a:rPr lang="en-US" sz="1400" dirty="0"/>
              <a:t>and</a:t>
            </a:r>
            <a:r>
              <a:rPr lang="en-US" sz="1400" dirty="0" smtClean="0"/>
              <a:t> three Genii </a:t>
            </a:r>
            <a:r>
              <a:rPr lang="en-US" sz="1400" dirty="0" err="1" smtClean="0"/>
              <a:t>Cucullati</a:t>
            </a:r>
            <a:r>
              <a:rPr lang="en-US" sz="1400" dirty="0" smtClean="0"/>
              <a:t>, the little hooded figures.</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0" y="0"/>
            <a:ext cx="4724400" cy="6848475"/>
          </a:xfrm>
          <a:prstGeom prst="rect">
            <a:avLst/>
          </a:prstGeom>
          <a:noFill/>
          <a:ln w="9525">
            <a:noFill/>
            <a:miter lim="800000"/>
            <a:headEnd/>
            <a:tailEnd/>
          </a:ln>
        </p:spPr>
        <p:txBody>
          <a:bodyPr>
            <a:prstTxWarp prst="textNoShape">
              <a:avLst/>
            </a:prstTxWarp>
            <a:spAutoFit/>
          </a:bodyPr>
          <a:lstStyle/>
          <a:p>
            <a:r>
              <a:rPr lang="en-US" sz="2000"/>
              <a:t>Roman religion : </a:t>
            </a:r>
            <a:r>
              <a:rPr lang="en-US" sz="1200" i="1"/>
              <a:t>lots of evidence, both written and sculptural.</a:t>
            </a:r>
          </a:p>
          <a:p>
            <a:endParaRPr lang="en-US" sz="600"/>
          </a:p>
          <a:p>
            <a:r>
              <a:rPr lang="en-US" sz="1100" i="1"/>
              <a:t>N.B. Most of the gods in the traditional Roman pantheon were associated with Greek deities and shared the Greek mythological tradition.</a:t>
            </a:r>
            <a:endParaRPr lang="en-US" sz="1100"/>
          </a:p>
          <a:p>
            <a:endParaRPr lang="en-US" sz="600"/>
          </a:p>
          <a:p>
            <a:r>
              <a:rPr lang="en-US" sz="1100"/>
              <a:t>Jupiter, King of Gods, associated with a thunderbolt; Juno, Minerva, Apollo, Venus, Diana, goddess of hunting, also known as Luna, the Moon goddess; Mercury, god of Trade and also the messenger of the gods;  Mars, god of War, Aesculapius god of healing. Neptune was god of the sea, but there was a minor god called Triton who is often depicted using a shell as a musical instrument. </a:t>
            </a:r>
          </a:p>
          <a:p>
            <a:r>
              <a:rPr lang="en-US" sz="1100"/>
              <a:t>Romans liked the people in their Empire to worship the ’numen’ or divinity of their Emperors and to acknowledge their deification after death.  This was a civic duty as well as a religious one.</a:t>
            </a:r>
          </a:p>
          <a:p>
            <a:r>
              <a:rPr lang="en-US" sz="1100"/>
              <a:t>They also worshipped personifications: e.g. Virtue, Health, Duty.</a:t>
            </a:r>
          </a:p>
          <a:p>
            <a:endParaRPr lang="en-US" sz="600"/>
          </a:p>
          <a:p>
            <a:r>
              <a:rPr lang="en-US" sz="1100"/>
              <a:t>Temples : based on Greek temples, with</a:t>
            </a:r>
          </a:p>
          <a:p>
            <a:r>
              <a:rPr lang="en-US" sz="1100"/>
              <a:t>   - impressive triangular ‘pediments’ at the front, with intricate relief sculpture  carefully designed to fit the shape and formal motifs like circlets of leaves.</a:t>
            </a:r>
          </a:p>
          <a:p>
            <a:r>
              <a:rPr lang="en-US" sz="1100"/>
              <a:t>  - huge pillars topped with finely decorated ‘Capitals’</a:t>
            </a:r>
          </a:p>
          <a:p>
            <a:r>
              <a:rPr lang="en-US" sz="1100"/>
              <a:t>Sculptures could be 3-D or relief carvings on a flat backgound.  </a:t>
            </a:r>
          </a:p>
          <a:p>
            <a:r>
              <a:rPr lang="en-US" sz="1100"/>
              <a:t>The style was sophisticated and lifelike.</a:t>
            </a:r>
          </a:p>
          <a:p>
            <a:endParaRPr lang="en-US" sz="600"/>
          </a:p>
          <a:p>
            <a:r>
              <a:rPr lang="en-US" sz="1100"/>
              <a:t>Ceremonies took place outside the temple, sometimes sacrificing animals.</a:t>
            </a:r>
          </a:p>
          <a:p>
            <a:r>
              <a:rPr lang="en-US" sz="1100"/>
              <a:t>A Haruspex would look at the internal organs of these animals to interpret the wishes and predictions of the gods.</a:t>
            </a:r>
          </a:p>
          <a:p>
            <a:r>
              <a:rPr lang="en-US" sz="1100"/>
              <a:t>People asked the gods to help them and promised to give them presents in return : that is why there are lots of inscribed ‘votive’ altars and offerings of all kinds at sacred sites.  </a:t>
            </a:r>
          </a:p>
          <a:p>
            <a:r>
              <a:rPr lang="en-US" sz="1100" i="1"/>
              <a:t>See the Decoding leaflet, the Webpage and other resources for help with understanding these inscriptions.</a:t>
            </a:r>
          </a:p>
          <a:p>
            <a:endParaRPr lang="en-US" sz="600"/>
          </a:p>
          <a:p>
            <a:r>
              <a:rPr lang="en-US" sz="1100"/>
              <a:t>Sometimes the gods were asked to punish people and that is why curse tablets are often found at religious sites.  Many of these have been found in the sacred spring, written in a cursive script and often with each word written backwards.</a:t>
            </a:r>
          </a:p>
          <a:p>
            <a:r>
              <a:rPr lang="en-US" sz="1100" i="1"/>
              <a:t>See the interactive Museum displays to understand these better.</a:t>
            </a:r>
          </a:p>
          <a:p>
            <a:endParaRPr lang="en-US" sz="600"/>
          </a:p>
          <a:p>
            <a:r>
              <a:rPr lang="en-US" sz="1100" b="1"/>
              <a:t>Minerva  </a:t>
            </a:r>
            <a:r>
              <a:rPr lang="en-US" sz="1100"/>
              <a:t>(Like the Greek goddess Athena) Goddess of War, Wisdom and hot springs.  Her symbol was an owl, and a banded globe also signifies wisdom.</a:t>
            </a:r>
          </a:p>
          <a:p>
            <a:r>
              <a:rPr lang="en-US" sz="1100"/>
              <a:t>When Medusa, the snaky-haired gorgon, had been killed by Perseus, he cut off her head and took it to Athena, who put it onto her own armour.</a:t>
            </a:r>
          </a:p>
          <a:p>
            <a:r>
              <a:rPr lang="en-US" sz="1100"/>
              <a:t>One of her names is Nike  (Victory), often shown as a winged goddess.   </a:t>
            </a:r>
            <a:r>
              <a:rPr lang="en-US" sz="900"/>
              <a:t>INFORMATION SHEET TO BE PRINTED AND DISTRIBUTED</a:t>
            </a:r>
            <a:endParaRPr lang="en-US" sz="800"/>
          </a:p>
        </p:txBody>
      </p:sp>
      <p:sp>
        <p:nvSpPr>
          <p:cNvPr id="75779" name="TextBox 3"/>
          <p:cNvSpPr txBox="1">
            <a:spLocks noChangeArrowheads="1"/>
          </p:cNvSpPr>
          <p:nvPr/>
        </p:nvSpPr>
        <p:spPr bwMode="auto">
          <a:xfrm>
            <a:off x="4648200" y="0"/>
            <a:ext cx="4495800" cy="6832600"/>
          </a:xfrm>
          <a:prstGeom prst="rect">
            <a:avLst/>
          </a:prstGeom>
          <a:noFill/>
          <a:ln w="9525">
            <a:noFill/>
            <a:miter lim="800000"/>
            <a:headEnd/>
            <a:tailEnd/>
          </a:ln>
        </p:spPr>
        <p:txBody>
          <a:bodyPr>
            <a:prstTxWarp prst="textNoShape">
              <a:avLst/>
            </a:prstTxWarp>
            <a:spAutoFit/>
          </a:bodyPr>
          <a:lstStyle/>
          <a:p>
            <a:r>
              <a:rPr lang="en-US" sz="2000"/>
              <a:t>Celtic religion : </a:t>
            </a:r>
            <a:r>
              <a:rPr lang="en-US" sz="1200" i="1"/>
              <a:t>hardly any evidence from before Roman times. All our written evidence is from the Romans!</a:t>
            </a:r>
          </a:p>
          <a:p>
            <a:endParaRPr lang="en-US" sz="800"/>
          </a:p>
          <a:p>
            <a:r>
              <a:rPr lang="en-US" sz="1100"/>
              <a:t>Various Celtic gods, some of whose names we are not sure of:</a:t>
            </a:r>
          </a:p>
          <a:p>
            <a:r>
              <a:rPr lang="en-US" sz="1100"/>
              <a:t>Sulis, Nemetona, Rosmerta (often depicted holding a bucket-like container and accompanying the Roman god Mercury), Loucetius, Lenus, Ancamma.</a:t>
            </a:r>
          </a:p>
          <a:p>
            <a:r>
              <a:rPr lang="en-US" sz="1100"/>
              <a:t> 3 Mother goddesses, called Suleviae in parts of Germany.</a:t>
            </a:r>
          </a:p>
          <a:p>
            <a:r>
              <a:rPr lang="en-US" sz="1100"/>
              <a:t> 3 ‘Genii Cucullati’ – little hooded figures wearing a type of cloak which was apparently made in Britain. </a:t>
            </a:r>
          </a:p>
          <a:p>
            <a:endParaRPr lang="en-US" sz="800"/>
          </a:p>
          <a:p>
            <a:r>
              <a:rPr lang="en-US" sz="1100"/>
              <a:t>The Celts may have worshipped heads.  Several carved heads have been found but they may not have been made before Roman times. </a:t>
            </a:r>
          </a:p>
          <a:p>
            <a:r>
              <a:rPr lang="en-US" sz="1100"/>
              <a:t>They may also have worshipped the power of animals.</a:t>
            </a:r>
            <a:endParaRPr lang="en-US" sz="800"/>
          </a:p>
          <a:p>
            <a:r>
              <a:rPr lang="en-US" sz="1100"/>
              <a:t>They had no temples, preferring to worship at sacred places, like hot springs.</a:t>
            </a:r>
          </a:p>
          <a:p>
            <a:endParaRPr lang="en-US" sz="800"/>
          </a:p>
          <a:p>
            <a:r>
              <a:rPr lang="en-US" sz="1100"/>
              <a:t>We know very little about their priests called Druids, but the Romans exterminated them and wrote damaging propaganda about them which is unlikely to be true.  Druids used to inspire respect and nationalistic feelings and would not contribute to the Romanisation of religion.</a:t>
            </a:r>
          </a:p>
          <a:p>
            <a:endParaRPr lang="en-US" sz="800"/>
          </a:p>
          <a:p>
            <a:r>
              <a:rPr lang="en-US" sz="1100"/>
              <a:t>They did not make representations of their gods until Roman times, when they started to make little altars with relief sculptures on them.</a:t>
            </a:r>
          </a:p>
          <a:p>
            <a:r>
              <a:rPr lang="en-US" sz="1100"/>
              <a:t>Male gods were often shown with horns on their head, presumably to emphasise their power.  From other artefacts we have (such as weapons and jewellery) we know that the Celts liked to incorporate beautiful swirling patterns into their art, making stylised patterns rather than lifelike images.</a:t>
            </a:r>
          </a:p>
          <a:p>
            <a:endParaRPr lang="en-US" sz="800"/>
          </a:p>
          <a:p>
            <a:r>
              <a:rPr lang="en-US" sz="1100" b="1"/>
              <a:t>Sulis - t</a:t>
            </a:r>
            <a:r>
              <a:rPr lang="en-US" sz="1100"/>
              <a:t>he Celtic name for the goddess worshipped at Bath.</a:t>
            </a:r>
          </a:p>
          <a:p>
            <a:r>
              <a:rPr lang="en-US" sz="1100"/>
              <a:t>If the main Celtic deity at Bath had been a god called Sul, perhaps ‘Sulis’ can mean ‘daughter of Sul’.  We don’t know.</a:t>
            </a:r>
          </a:p>
          <a:p>
            <a:endParaRPr lang="en-US" sz="800"/>
          </a:p>
          <a:p>
            <a:r>
              <a:rPr lang="en-US" sz="1100" b="1" i="1"/>
              <a:t>As Roman Britain was a multicultural society, it is very difficult to know which gods originated in Britain and which came from other areas.</a:t>
            </a:r>
            <a:endParaRPr lang="en-US" sz="1100" b="1"/>
          </a:p>
          <a:p>
            <a:endParaRPr lang="en-US" sz="800"/>
          </a:p>
          <a:p>
            <a:r>
              <a:rPr lang="en-US" sz="2000"/>
              <a:t>Other religions : </a:t>
            </a:r>
            <a:r>
              <a:rPr lang="en-US" sz="1100"/>
              <a:t>Roman soldiers came from all parts of the Empire and would bring their own gods with them – eg. the Egyptian goddess Isis and the Persian god Mithras, a favourite god of soldiers.  Christianity was not tolerated by the Romans because Christians refused to </a:t>
            </a:r>
          </a:p>
          <a:p>
            <a:r>
              <a:rPr lang="en-US" sz="1100"/>
              <a:t>acknowledge other gods or worship the Emperor as a god ( </a:t>
            </a:r>
            <a:r>
              <a:rPr lang="en-US" sz="1100" i="1"/>
              <a:t>– treason!</a:t>
            </a:r>
            <a:r>
              <a:rPr lang="en-US" sz="1100"/>
              <a:t>) until it was made the official religion of the Empire in the 4</a:t>
            </a:r>
            <a:r>
              <a:rPr lang="en-US" sz="1100" baseline="30000"/>
              <a:t>th</a:t>
            </a:r>
            <a:r>
              <a:rPr lang="en-US" sz="1100"/>
              <a:t> Century.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1" descr="bathpedimentcoloured.jpg"/>
          <p:cNvPicPr>
            <a:picLocks noChangeAspect="1"/>
          </p:cNvPicPr>
          <p:nvPr/>
        </p:nvPicPr>
        <p:blipFill>
          <a:blip r:embed="rId3"/>
          <a:srcRect/>
          <a:stretch>
            <a:fillRect/>
          </a:stretch>
        </p:blipFill>
        <p:spPr bwMode="auto">
          <a:xfrm>
            <a:off x="0" y="0"/>
            <a:ext cx="6019800" cy="4146751"/>
          </a:xfrm>
          <a:prstGeom prst="rect">
            <a:avLst/>
          </a:prstGeom>
          <a:noFill/>
          <a:ln w="9525">
            <a:noFill/>
            <a:miter lim="800000"/>
            <a:headEnd/>
            <a:tailEnd/>
          </a:ln>
        </p:spPr>
      </p:pic>
      <p:sp>
        <p:nvSpPr>
          <p:cNvPr id="36867" name="TextBox 3"/>
          <p:cNvSpPr txBox="1">
            <a:spLocks noChangeArrowheads="1"/>
          </p:cNvSpPr>
          <p:nvPr/>
        </p:nvSpPr>
        <p:spPr bwMode="auto">
          <a:xfrm>
            <a:off x="2743200" y="4648200"/>
            <a:ext cx="6400800" cy="1569660"/>
          </a:xfrm>
          <a:prstGeom prst="rect">
            <a:avLst/>
          </a:prstGeom>
          <a:noFill/>
          <a:ln w="9525">
            <a:noFill/>
            <a:miter lim="800000"/>
            <a:headEnd/>
            <a:tailEnd/>
          </a:ln>
        </p:spPr>
        <p:txBody>
          <a:bodyPr wrap="square">
            <a:prstTxWarp prst="textNoShape">
              <a:avLst/>
            </a:prstTxWarp>
            <a:spAutoFit/>
          </a:bodyPr>
          <a:lstStyle/>
          <a:p>
            <a:r>
              <a:rPr lang="en-US" b="1" dirty="0" smtClean="0"/>
              <a:t>As well as </a:t>
            </a:r>
            <a:r>
              <a:rPr lang="en-US" b="1" dirty="0" err="1" smtClean="0"/>
              <a:t>Sulis</a:t>
            </a:r>
            <a:r>
              <a:rPr lang="en-US" b="1" dirty="0" smtClean="0"/>
              <a:t> Minerva, there is a wealth of evidence for other gods and goddesses being worshipped in and around the sacred precinct.</a:t>
            </a:r>
          </a:p>
          <a:p>
            <a:r>
              <a:rPr lang="en-US" i="1" dirty="0"/>
              <a:t>                           </a:t>
            </a:r>
            <a:endParaRPr lang="en-US" sz="2000" i="1" dirty="0"/>
          </a:p>
        </p:txBody>
      </p:sp>
      <p:pic>
        <p:nvPicPr>
          <p:cNvPr id="4" name="Picture 6" descr="3697843351_f05dd643c4.jpg                                      005EEB0CMacintosh HD                   C2A18C0C:"/>
          <p:cNvPicPr>
            <a:picLocks noChangeAspect="1" noChangeArrowheads="1"/>
          </p:cNvPicPr>
          <p:nvPr/>
        </p:nvPicPr>
        <p:blipFill>
          <a:blip r:embed="rId4"/>
          <a:srcRect/>
          <a:stretch>
            <a:fillRect/>
          </a:stretch>
        </p:blipFill>
        <p:spPr bwMode="auto">
          <a:xfrm>
            <a:off x="6324600" y="457200"/>
            <a:ext cx="2400709" cy="3201987"/>
          </a:xfrm>
          <a:prstGeom prst="rect">
            <a:avLst/>
          </a:prstGeom>
          <a:noFill/>
          <a:ln w="9525">
            <a:noFill/>
            <a:miter lim="800000"/>
            <a:headEnd/>
            <a:tailEnd/>
          </a:ln>
        </p:spPr>
      </p:pic>
      <p:pic>
        <p:nvPicPr>
          <p:cNvPr id="5" name="Picture 6" descr="bathofminervahead1.jpg"/>
          <p:cNvPicPr>
            <a:picLocks noChangeAspect="1"/>
          </p:cNvPicPr>
          <p:nvPr/>
        </p:nvPicPr>
        <p:blipFill>
          <a:blip r:embed="rId5"/>
          <a:srcRect/>
          <a:stretch>
            <a:fillRect/>
          </a:stretch>
        </p:blipFill>
        <p:spPr bwMode="auto">
          <a:xfrm>
            <a:off x="0" y="4495800"/>
            <a:ext cx="2362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extBox 2"/>
          <p:cNvSpPr txBox="1">
            <a:spLocks noChangeArrowheads="1"/>
          </p:cNvSpPr>
          <p:nvPr/>
        </p:nvSpPr>
        <p:spPr bwMode="auto">
          <a:xfrm>
            <a:off x="0" y="0"/>
            <a:ext cx="9144000" cy="400110"/>
          </a:xfrm>
          <a:prstGeom prst="rect">
            <a:avLst/>
          </a:prstGeom>
          <a:noFill/>
          <a:ln w="9525">
            <a:noFill/>
            <a:miter lim="800000"/>
            <a:headEnd/>
            <a:tailEnd/>
          </a:ln>
        </p:spPr>
        <p:txBody>
          <a:bodyPr>
            <a:prstTxWarp prst="textNoShape">
              <a:avLst/>
            </a:prstTxWarp>
            <a:spAutoFit/>
          </a:bodyPr>
          <a:lstStyle/>
          <a:p>
            <a:r>
              <a:rPr lang="en-US" sz="1200" dirty="0"/>
              <a:t>Gods and Goddesses worshipped at </a:t>
            </a:r>
            <a:r>
              <a:rPr lang="en-US" sz="1200" dirty="0" smtClean="0"/>
              <a:t>Bath: write your own notes as you watch the </a:t>
            </a:r>
            <a:r>
              <a:rPr lang="en-US" sz="1200" dirty="0" err="1" smtClean="0"/>
              <a:t>powerpoint</a:t>
            </a:r>
            <a:r>
              <a:rPr lang="en-US" sz="1200" dirty="0" smtClean="0"/>
              <a:t>.            Name </a:t>
            </a:r>
            <a:r>
              <a:rPr lang="en-US" sz="2000" dirty="0"/>
              <a:t>……………………..</a:t>
            </a:r>
          </a:p>
        </p:txBody>
      </p:sp>
      <p:pic>
        <p:nvPicPr>
          <p:cNvPr id="78851" name="Picture 6" descr="bathofminervahead1.jpg"/>
          <p:cNvPicPr>
            <a:picLocks noChangeAspect="1"/>
          </p:cNvPicPr>
          <p:nvPr/>
        </p:nvPicPr>
        <p:blipFill>
          <a:blip r:embed="rId2"/>
          <a:srcRect/>
          <a:stretch>
            <a:fillRect/>
          </a:stretch>
        </p:blipFill>
        <p:spPr bwMode="auto">
          <a:xfrm>
            <a:off x="0" y="381000"/>
            <a:ext cx="838200" cy="838200"/>
          </a:xfrm>
          <a:prstGeom prst="rect">
            <a:avLst/>
          </a:prstGeom>
          <a:noFill/>
          <a:ln w="9525">
            <a:noFill/>
            <a:miter lim="800000"/>
            <a:headEnd/>
            <a:tailEnd/>
          </a:ln>
        </p:spPr>
      </p:pic>
      <p:pic>
        <p:nvPicPr>
          <p:cNvPr id="78852" name="Picture 3" descr="ADbathmothers.jpg"/>
          <p:cNvPicPr>
            <a:picLocks noChangeAspect="1"/>
          </p:cNvPicPr>
          <p:nvPr/>
        </p:nvPicPr>
        <p:blipFill>
          <a:blip r:embed="rId3"/>
          <a:srcRect/>
          <a:stretch>
            <a:fillRect/>
          </a:stretch>
        </p:blipFill>
        <p:spPr bwMode="auto">
          <a:xfrm>
            <a:off x="0" y="1295400"/>
            <a:ext cx="1066800" cy="1392238"/>
          </a:xfrm>
          <a:prstGeom prst="rect">
            <a:avLst/>
          </a:prstGeom>
          <a:noFill/>
          <a:ln w="9525">
            <a:noFill/>
            <a:miter lim="800000"/>
            <a:headEnd/>
            <a:tailEnd/>
          </a:ln>
        </p:spPr>
      </p:pic>
      <p:pic>
        <p:nvPicPr>
          <p:cNvPr id="78853" name="Picture 2" descr="Bathaltsulinusmatu.jpeg"/>
          <p:cNvPicPr>
            <a:picLocks noChangeAspect="1"/>
          </p:cNvPicPr>
          <p:nvPr/>
        </p:nvPicPr>
        <p:blipFill>
          <a:blip r:embed="rId4"/>
          <a:srcRect/>
          <a:stretch>
            <a:fillRect/>
          </a:stretch>
        </p:blipFill>
        <p:spPr bwMode="auto">
          <a:xfrm>
            <a:off x="2895600" y="5029200"/>
            <a:ext cx="838200" cy="1704975"/>
          </a:xfrm>
          <a:prstGeom prst="rect">
            <a:avLst/>
          </a:prstGeom>
          <a:noFill/>
          <a:ln w="9525">
            <a:noFill/>
            <a:miter lim="800000"/>
            <a:headEnd/>
            <a:tailEnd/>
          </a:ln>
        </p:spPr>
      </p:pic>
      <p:pic>
        <p:nvPicPr>
          <p:cNvPr id="78854" name="Picture 2" descr="Bathaltperegrinus.jpeg"/>
          <p:cNvPicPr>
            <a:picLocks noChangeAspect="1"/>
          </p:cNvPicPr>
          <p:nvPr/>
        </p:nvPicPr>
        <p:blipFill>
          <a:blip r:embed="rId5"/>
          <a:srcRect/>
          <a:stretch>
            <a:fillRect/>
          </a:stretch>
        </p:blipFill>
        <p:spPr bwMode="auto">
          <a:xfrm>
            <a:off x="2895600" y="3352800"/>
            <a:ext cx="914400" cy="1638300"/>
          </a:xfrm>
          <a:prstGeom prst="rect">
            <a:avLst/>
          </a:prstGeom>
          <a:noFill/>
          <a:ln w="9525">
            <a:noFill/>
            <a:miter lim="800000"/>
            <a:headEnd/>
            <a:tailEnd/>
          </a:ln>
        </p:spPr>
      </p:pic>
      <p:pic>
        <p:nvPicPr>
          <p:cNvPr id="78855" name="P 10" descr="Bathaltsulinusbru.jpeg"/>
          <p:cNvPicPr>
            <a:picLocks noChangeAspect="1" noChangeArrowheads="1"/>
          </p:cNvPicPr>
          <p:nvPr/>
        </p:nvPicPr>
        <p:blipFill>
          <a:blip r:embed="rId6"/>
          <a:srcRect/>
          <a:stretch>
            <a:fillRect/>
          </a:stretch>
        </p:blipFill>
        <p:spPr bwMode="auto">
          <a:xfrm>
            <a:off x="2895600" y="2133600"/>
            <a:ext cx="998538" cy="1284288"/>
          </a:xfrm>
          <a:prstGeom prst="rect">
            <a:avLst/>
          </a:prstGeom>
          <a:noFill/>
          <a:ln w="9525">
            <a:noFill/>
            <a:miter lim="800000"/>
            <a:headEnd/>
            <a:tailEnd/>
          </a:ln>
        </p:spPr>
      </p:pic>
      <p:pic>
        <p:nvPicPr>
          <p:cNvPr id="78856" name="P 15" descr="Bathaltsaturninus.jpeg"/>
          <p:cNvPicPr>
            <a:picLocks noChangeAspect="1" noChangeArrowheads="1"/>
          </p:cNvPicPr>
          <p:nvPr/>
        </p:nvPicPr>
        <p:blipFill>
          <a:blip r:embed="rId7"/>
          <a:srcRect/>
          <a:stretch>
            <a:fillRect/>
          </a:stretch>
        </p:blipFill>
        <p:spPr bwMode="auto">
          <a:xfrm>
            <a:off x="2895600" y="457200"/>
            <a:ext cx="990600" cy="1631950"/>
          </a:xfrm>
          <a:prstGeom prst="rect">
            <a:avLst/>
          </a:prstGeom>
          <a:noFill/>
          <a:ln w="9525">
            <a:noFill/>
            <a:miter lim="800000"/>
            <a:headEnd/>
            <a:tailEnd/>
          </a:ln>
        </p:spPr>
      </p:pic>
      <p:sp>
        <p:nvSpPr>
          <p:cNvPr id="78857" name="TextBox 10"/>
          <p:cNvSpPr txBox="1">
            <a:spLocks noChangeArrowheads="1"/>
          </p:cNvSpPr>
          <p:nvPr/>
        </p:nvSpPr>
        <p:spPr bwMode="auto">
          <a:xfrm>
            <a:off x="0" y="4495800"/>
            <a:ext cx="914400" cy="400050"/>
          </a:xfrm>
          <a:prstGeom prst="rect">
            <a:avLst/>
          </a:prstGeom>
          <a:noFill/>
          <a:ln w="9525">
            <a:noFill/>
            <a:miter lim="800000"/>
            <a:headEnd/>
            <a:tailEnd/>
          </a:ln>
        </p:spPr>
        <p:txBody>
          <a:bodyPr>
            <a:prstTxWarp prst="textNoShape">
              <a:avLst/>
            </a:prstTxWarp>
            <a:spAutoFit/>
          </a:bodyPr>
          <a:lstStyle/>
          <a:p>
            <a:r>
              <a:rPr lang="en-US" sz="1000"/>
              <a:t>hand holding </a:t>
            </a:r>
          </a:p>
          <a:p>
            <a:r>
              <a:rPr lang="en-US" sz="1000"/>
              <a:t>thunderbolt</a:t>
            </a:r>
          </a:p>
        </p:txBody>
      </p:sp>
      <p:pic>
        <p:nvPicPr>
          <p:cNvPr id="78858" name="Picture 6" descr="bathhounddiana.JPG"/>
          <p:cNvPicPr>
            <a:picLocks noChangeAspect="1"/>
          </p:cNvPicPr>
          <p:nvPr/>
        </p:nvPicPr>
        <p:blipFill>
          <a:blip r:embed="rId8"/>
          <a:srcRect/>
          <a:stretch>
            <a:fillRect/>
          </a:stretch>
        </p:blipFill>
        <p:spPr bwMode="auto">
          <a:xfrm>
            <a:off x="0" y="4876800"/>
            <a:ext cx="838200" cy="1585913"/>
          </a:xfrm>
          <a:prstGeom prst="rect">
            <a:avLst/>
          </a:prstGeom>
          <a:noFill/>
          <a:ln w="9525">
            <a:noFill/>
            <a:miter lim="800000"/>
            <a:headEnd/>
            <a:tailEnd/>
          </a:ln>
        </p:spPr>
      </p:pic>
      <p:sp>
        <p:nvSpPr>
          <p:cNvPr id="78859" name="TextBox 12"/>
          <p:cNvSpPr txBox="1">
            <a:spLocks noChangeArrowheads="1"/>
          </p:cNvSpPr>
          <p:nvPr/>
        </p:nvSpPr>
        <p:spPr bwMode="auto">
          <a:xfrm>
            <a:off x="0" y="6457950"/>
            <a:ext cx="1066800" cy="400050"/>
          </a:xfrm>
          <a:prstGeom prst="rect">
            <a:avLst/>
          </a:prstGeom>
          <a:noFill/>
          <a:ln w="9525">
            <a:noFill/>
            <a:miter lim="800000"/>
            <a:headEnd/>
            <a:tailEnd/>
          </a:ln>
        </p:spPr>
        <p:txBody>
          <a:bodyPr>
            <a:prstTxWarp prst="textNoShape">
              <a:avLst/>
            </a:prstTxWarp>
            <a:spAutoFit/>
          </a:bodyPr>
          <a:lstStyle/>
          <a:p>
            <a:r>
              <a:rPr lang="en-US" sz="1000"/>
              <a:t>hound looking </a:t>
            </a:r>
          </a:p>
          <a:p>
            <a:r>
              <a:rPr lang="en-US" sz="1000"/>
              <a:t>up at goddess</a:t>
            </a:r>
          </a:p>
        </p:txBody>
      </p:sp>
      <p:pic>
        <p:nvPicPr>
          <p:cNvPr id="78860" name="Picture 7" descr="1luna4.JPG"/>
          <p:cNvPicPr>
            <a:picLocks noChangeAspect="1"/>
          </p:cNvPicPr>
          <p:nvPr/>
        </p:nvPicPr>
        <p:blipFill>
          <a:blip r:embed="rId9"/>
          <a:srcRect/>
          <a:stretch>
            <a:fillRect/>
          </a:stretch>
        </p:blipFill>
        <p:spPr bwMode="auto">
          <a:xfrm>
            <a:off x="7086600" y="533400"/>
            <a:ext cx="2057400" cy="1785938"/>
          </a:xfrm>
          <a:prstGeom prst="rect">
            <a:avLst/>
          </a:prstGeom>
          <a:noFill/>
          <a:ln w="9525">
            <a:noFill/>
            <a:miter lim="800000"/>
            <a:headEnd/>
            <a:tailEnd/>
          </a:ln>
        </p:spPr>
      </p:pic>
      <p:sp>
        <p:nvSpPr>
          <p:cNvPr id="78861" name="TextBox 14"/>
          <p:cNvSpPr txBox="1">
            <a:spLocks noChangeArrowheads="1"/>
          </p:cNvSpPr>
          <p:nvPr/>
        </p:nvSpPr>
        <p:spPr bwMode="auto">
          <a:xfrm>
            <a:off x="7086600" y="2362200"/>
            <a:ext cx="2057400" cy="246063"/>
          </a:xfrm>
          <a:prstGeom prst="rect">
            <a:avLst/>
          </a:prstGeom>
          <a:noFill/>
          <a:ln w="9525">
            <a:noFill/>
            <a:miter lim="800000"/>
            <a:headEnd/>
            <a:tailEnd/>
          </a:ln>
        </p:spPr>
        <p:txBody>
          <a:bodyPr>
            <a:prstTxWarp prst="textNoShape">
              <a:avLst/>
            </a:prstTxWarp>
            <a:spAutoFit/>
          </a:bodyPr>
          <a:lstStyle/>
          <a:p>
            <a:r>
              <a:rPr lang="en-US" sz="1000"/>
              <a:t>head of goddess framed by moon</a:t>
            </a:r>
          </a:p>
        </p:txBody>
      </p:sp>
      <p:sp>
        <p:nvSpPr>
          <p:cNvPr id="78862" name="TextBox 15"/>
          <p:cNvSpPr txBox="1">
            <a:spLocks noChangeArrowheads="1"/>
          </p:cNvSpPr>
          <p:nvPr/>
        </p:nvSpPr>
        <p:spPr bwMode="auto">
          <a:xfrm>
            <a:off x="7543800" y="5257800"/>
            <a:ext cx="1600200" cy="708025"/>
          </a:xfrm>
          <a:prstGeom prst="rect">
            <a:avLst/>
          </a:prstGeom>
          <a:noFill/>
          <a:ln w="9525">
            <a:noFill/>
            <a:miter lim="800000"/>
            <a:headEnd/>
            <a:tailEnd/>
          </a:ln>
        </p:spPr>
        <p:txBody>
          <a:bodyPr>
            <a:prstTxWarp prst="textNoShape">
              <a:avLst/>
            </a:prstTxWarp>
            <a:spAutoFit/>
          </a:bodyPr>
          <a:lstStyle/>
          <a:p>
            <a:r>
              <a:rPr lang="en-US" sz="1000"/>
              <a:t>goddess with bucket and god with wings and caduceus, above an animal and three cloaked figures</a:t>
            </a:r>
          </a:p>
        </p:txBody>
      </p:sp>
      <p:pic>
        <p:nvPicPr>
          <p:cNvPr id="78863" name="Picture 16" descr="thunderbolt.jpg"/>
          <p:cNvPicPr>
            <a:picLocks noChangeAspect="1"/>
          </p:cNvPicPr>
          <p:nvPr/>
        </p:nvPicPr>
        <p:blipFill>
          <a:blip r:embed="rId10"/>
          <a:srcRect/>
          <a:stretch>
            <a:fillRect/>
          </a:stretch>
        </p:blipFill>
        <p:spPr bwMode="auto">
          <a:xfrm>
            <a:off x="0" y="2819400"/>
            <a:ext cx="603250" cy="1622425"/>
          </a:xfrm>
          <a:prstGeom prst="rect">
            <a:avLst/>
          </a:prstGeom>
          <a:noFill/>
          <a:ln w="9525">
            <a:noFill/>
            <a:miter lim="800000"/>
            <a:headEnd/>
            <a:tailEnd/>
          </a:ln>
        </p:spPr>
      </p:pic>
      <p:pic>
        <p:nvPicPr>
          <p:cNvPr id="78864" name="Picture 16" descr="BathRosmertaMercury.jpg"/>
          <p:cNvPicPr>
            <a:picLocks noChangeAspect="1"/>
          </p:cNvPicPr>
          <p:nvPr/>
        </p:nvPicPr>
        <p:blipFill>
          <a:blip r:embed="rId11"/>
          <a:srcRect/>
          <a:stretch>
            <a:fillRect/>
          </a:stretch>
        </p:blipFill>
        <p:spPr bwMode="auto">
          <a:xfrm>
            <a:off x="7620000" y="3352800"/>
            <a:ext cx="1524000"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Box 5"/>
          <p:cNvSpPr txBox="1">
            <a:spLocks noChangeArrowheads="1"/>
          </p:cNvSpPr>
          <p:nvPr/>
        </p:nvSpPr>
        <p:spPr bwMode="auto">
          <a:xfrm>
            <a:off x="4495800" y="457200"/>
            <a:ext cx="4495800" cy="4770537"/>
          </a:xfrm>
          <a:prstGeom prst="rect">
            <a:avLst/>
          </a:prstGeom>
          <a:noFill/>
          <a:ln w="9525">
            <a:noFill/>
            <a:miter lim="800000"/>
            <a:headEnd/>
            <a:tailEnd/>
          </a:ln>
        </p:spPr>
        <p:txBody>
          <a:bodyPr>
            <a:prstTxWarp prst="textNoShape">
              <a:avLst/>
            </a:prstTxWarp>
            <a:spAutoFit/>
          </a:bodyPr>
          <a:lstStyle/>
          <a:p>
            <a:r>
              <a:rPr lang="en-US" b="1" dirty="0"/>
              <a:t>This carved altar from Bath shows another example of the ‘fusion’ of Roman and Celtic religion.</a:t>
            </a:r>
          </a:p>
          <a:p>
            <a:endParaRPr lang="en-US" dirty="0"/>
          </a:p>
          <a:p>
            <a:r>
              <a:rPr lang="en-US" dirty="0"/>
              <a:t>The figures </a:t>
            </a:r>
            <a:r>
              <a:rPr lang="en-US" dirty="0" smtClean="0"/>
              <a:t>are </a:t>
            </a:r>
            <a:r>
              <a:rPr lang="en-US" dirty="0"/>
              <a:t>the Celtic goddess </a:t>
            </a:r>
            <a:r>
              <a:rPr lang="en-US" b="1" dirty="0" err="1"/>
              <a:t>Rosmerta</a:t>
            </a:r>
            <a:r>
              <a:rPr lang="en-US" dirty="0" smtClean="0"/>
              <a:t> (identified by the bucket-like container she is holding) and </a:t>
            </a:r>
            <a:r>
              <a:rPr lang="en-US" dirty="0"/>
              <a:t>the Roman god </a:t>
            </a:r>
            <a:r>
              <a:rPr lang="en-US" b="1" dirty="0" smtClean="0"/>
              <a:t>Mercury</a:t>
            </a:r>
            <a:r>
              <a:rPr lang="en-US" dirty="0" smtClean="0"/>
              <a:t> (identified </a:t>
            </a:r>
            <a:r>
              <a:rPr lang="en-US" dirty="0"/>
              <a:t>by his wings and </a:t>
            </a:r>
            <a:r>
              <a:rPr lang="en-US" dirty="0" smtClean="0"/>
              <a:t>wand)</a:t>
            </a:r>
            <a:r>
              <a:rPr lang="en-US" sz="2000" dirty="0" smtClean="0"/>
              <a:t>.  </a:t>
            </a:r>
            <a:endParaRPr lang="en-US" sz="2000" dirty="0"/>
          </a:p>
          <a:p>
            <a:r>
              <a:rPr lang="en-US" sz="2000" i="1" dirty="0"/>
              <a:t>His wings look a bit like horns, an attribute of many Celtic gods</a:t>
            </a:r>
            <a:r>
              <a:rPr lang="en-US" sz="2000" i="1" dirty="0" smtClean="0"/>
              <a:t>.</a:t>
            </a:r>
          </a:p>
        </p:txBody>
      </p:sp>
      <p:pic>
        <p:nvPicPr>
          <p:cNvPr id="43011" name="Picture 3" descr="BathRosmertaMercury.jpg"/>
          <p:cNvPicPr>
            <a:picLocks noChangeAspect="1"/>
          </p:cNvPicPr>
          <p:nvPr/>
        </p:nvPicPr>
        <p:blipFill>
          <a:blip r:embed="rId2"/>
          <a:srcRect/>
          <a:stretch>
            <a:fillRect/>
          </a:stretch>
        </p:blipFill>
        <p:spPr bwMode="auto">
          <a:xfrm>
            <a:off x="609600" y="990600"/>
            <a:ext cx="3362718" cy="4267200"/>
          </a:xfrm>
          <a:prstGeom prst="rect">
            <a:avLst/>
          </a:prstGeom>
          <a:noFill/>
          <a:ln w="9525">
            <a:noFill/>
            <a:miter lim="800000"/>
            <a:headEnd/>
            <a:tailEnd/>
          </a:ln>
        </p:spPr>
      </p:pic>
      <p:sp>
        <p:nvSpPr>
          <p:cNvPr id="4" name="TextBox 3"/>
          <p:cNvSpPr txBox="1"/>
          <p:nvPr/>
        </p:nvSpPr>
        <p:spPr>
          <a:xfrm>
            <a:off x="4419600" y="5486400"/>
            <a:ext cx="4724400" cy="1323439"/>
          </a:xfrm>
          <a:prstGeom prst="rect">
            <a:avLst/>
          </a:prstGeom>
          <a:noFill/>
        </p:spPr>
        <p:txBody>
          <a:bodyPr wrap="square" rtlCol="0">
            <a:spAutoFit/>
          </a:bodyPr>
          <a:lstStyle/>
          <a:p>
            <a:r>
              <a:rPr lang="en-US" sz="2000" dirty="0" smtClean="0"/>
              <a:t>Notice the </a:t>
            </a:r>
            <a:r>
              <a:rPr lang="en-US" sz="2000" b="1" dirty="0" smtClean="0"/>
              <a:t>3 Genii </a:t>
            </a:r>
            <a:r>
              <a:rPr lang="en-US" sz="2000" b="1" dirty="0" err="1" smtClean="0"/>
              <a:t>Cucullati</a:t>
            </a:r>
            <a:r>
              <a:rPr lang="en-US" sz="2000" b="1" dirty="0" smtClean="0"/>
              <a:t> </a:t>
            </a:r>
            <a:r>
              <a:rPr lang="en-US" sz="2000" dirty="0" smtClean="0"/>
              <a:t>under Mercury’s feet and the animal under </a:t>
            </a:r>
            <a:r>
              <a:rPr lang="en-US" sz="2000" dirty="0" err="1" smtClean="0"/>
              <a:t>Rosmerta’s</a:t>
            </a:r>
            <a:r>
              <a:rPr lang="en-US" sz="2000" dirty="0" smtClean="0"/>
              <a:t> feet – representing either a sacrifice or a sacred animal.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Box 5"/>
          <p:cNvSpPr txBox="1">
            <a:spLocks noChangeArrowheads="1"/>
          </p:cNvSpPr>
          <p:nvPr/>
        </p:nvSpPr>
        <p:spPr bwMode="auto">
          <a:xfrm>
            <a:off x="3429000" y="0"/>
            <a:ext cx="5715000" cy="4124206"/>
          </a:xfrm>
          <a:prstGeom prst="rect">
            <a:avLst/>
          </a:prstGeom>
          <a:noFill/>
          <a:ln w="9525">
            <a:noFill/>
            <a:miter lim="800000"/>
            <a:headEnd/>
            <a:tailEnd/>
          </a:ln>
        </p:spPr>
        <p:txBody>
          <a:bodyPr wrap="square">
            <a:prstTxWarp prst="textNoShape">
              <a:avLst/>
            </a:prstTxWarp>
            <a:spAutoFit/>
          </a:bodyPr>
          <a:lstStyle/>
          <a:p>
            <a:r>
              <a:rPr lang="en-US" sz="2000" i="1" dirty="0"/>
              <a:t>Look at lines 4 – 6 for the gods’ names:</a:t>
            </a:r>
          </a:p>
          <a:p>
            <a:endParaRPr lang="en-US" dirty="0"/>
          </a:p>
          <a:p>
            <a:r>
              <a:rPr lang="en-US" dirty="0" err="1"/>
              <a:t>Peregrinus</a:t>
            </a:r>
            <a:r>
              <a:rPr lang="en-US" dirty="0"/>
              <a:t> has dedicated this stone </a:t>
            </a:r>
          </a:p>
          <a:p>
            <a:endParaRPr lang="en-US" dirty="0"/>
          </a:p>
          <a:p>
            <a:r>
              <a:rPr lang="en-US" dirty="0"/>
              <a:t>‘to </a:t>
            </a:r>
            <a:r>
              <a:rPr lang="en-US" b="1" dirty="0" err="1"/>
              <a:t>Loucetius</a:t>
            </a:r>
            <a:r>
              <a:rPr lang="en-US" b="1" dirty="0"/>
              <a:t> Mars </a:t>
            </a:r>
            <a:r>
              <a:rPr lang="en-US" dirty="0"/>
              <a:t>and </a:t>
            </a:r>
            <a:r>
              <a:rPr lang="en-US" b="1" dirty="0" err="1"/>
              <a:t>Nemetona</a:t>
            </a:r>
            <a:r>
              <a:rPr lang="en-US" dirty="0"/>
              <a:t>’</a:t>
            </a:r>
          </a:p>
          <a:p>
            <a:endParaRPr lang="en-US" dirty="0"/>
          </a:p>
          <a:p>
            <a:r>
              <a:rPr lang="en-US" sz="1800" dirty="0" err="1"/>
              <a:t>Loucetius</a:t>
            </a:r>
            <a:r>
              <a:rPr lang="en-US" sz="1800" dirty="0" smtClean="0"/>
              <a:t> is the </a:t>
            </a:r>
            <a:r>
              <a:rPr lang="en-US" sz="1800" dirty="0"/>
              <a:t>Celtic</a:t>
            </a:r>
            <a:r>
              <a:rPr lang="en-US" sz="1800" dirty="0" smtClean="0"/>
              <a:t> equivalent of </a:t>
            </a:r>
            <a:r>
              <a:rPr lang="en-US" sz="1800" dirty="0"/>
              <a:t>the Roman war-god Mars, and </a:t>
            </a:r>
            <a:r>
              <a:rPr lang="en-US" sz="1800" dirty="0" err="1"/>
              <a:t>Nemetona</a:t>
            </a:r>
            <a:r>
              <a:rPr lang="en-US" sz="1800" dirty="0"/>
              <a:t> is a Celtic goddess.</a:t>
            </a:r>
          </a:p>
          <a:p>
            <a:r>
              <a:rPr lang="en-US" sz="1800" i="1" dirty="0"/>
              <a:t>Again the spelling has changed: </a:t>
            </a:r>
          </a:p>
          <a:p>
            <a:r>
              <a:rPr lang="en-US" sz="1800" i="1" dirty="0"/>
              <a:t>       </a:t>
            </a:r>
            <a:r>
              <a:rPr lang="en-US" sz="1800" i="1" dirty="0" err="1"/>
              <a:t>Loucetio</a:t>
            </a:r>
            <a:r>
              <a:rPr lang="en-US" sz="1800" i="1" dirty="0"/>
              <a:t> Marti = </a:t>
            </a:r>
            <a:r>
              <a:rPr lang="en-US" sz="1800" b="1" i="1" dirty="0"/>
              <a:t>to </a:t>
            </a:r>
            <a:r>
              <a:rPr lang="en-US" sz="1800" i="1" dirty="0" err="1"/>
              <a:t>Loucetius</a:t>
            </a:r>
            <a:r>
              <a:rPr lang="en-US" sz="1800" i="1" dirty="0"/>
              <a:t> Mars</a:t>
            </a:r>
            <a:endParaRPr lang="en-US" i="1" dirty="0"/>
          </a:p>
          <a:p>
            <a:endParaRPr lang="en-US" sz="1400" dirty="0" smtClean="0"/>
          </a:p>
          <a:p>
            <a:r>
              <a:rPr lang="en-US" sz="1800" b="1" dirty="0" smtClean="0"/>
              <a:t>VSLM : ‘happily and deservedly kept his promise (to erect this stone as an offering)’.</a:t>
            </a:r>
            <a:endParaRPr lang="en-US" sz="1400" dirty="0" smtClean="0"/>
          </a:p>
        </p:txBody>
      </p:sp>
      <p:pic>
        <p:nvPicPr>
          <p:cNvPr id="44035" name="Picture 2" descr="Bathaltperegrinus.jpeg"/>
          <p:cNvPicPr>
            <a:picLocks noChangeAspect="1"/>
          </p:cNvPicPr>
          <p:nvPr/>
        </p:nvPicPr>
        <p:blipFill>
          <a:blip r:embed="rId2"/>
          <a:srcRect/>
          <a:stretch>
            <a:fillRect/>
          </a:stretch>
        </p:blipFill>
        <p:spPr bwMode="auto">
          <a:xfrm>
            <a:off x="0" y="2209800"/>
            <a:ext cx="2593756" cy="4648200"/>
          </a:xfrm>
          <a:prstGeom prst="rect">
            <a:avLst/>
          </a:prstGeom>
          <a:noFill/>
          <a:ln w="9525">
            <a:noFill/>
            <a:miter lim="800000"/>
            <a:headEnd/>
            <a:tailEnd/>
          </a:ln>
        </p:spPr>
      </p:pic>
      <p:pic>
        <p:nvPicPr>
          <p:cNvPr id="44036" name="Picture 3" descr="oinbpere.jpg"/>
          <p:cNvPicPr>
            <a:picLocks noChangeAspect="1"/>
          </p:cNvPicPr>
          <p:nvPr/>
        </p:nvPicPr>
        <p:blipFill>
          <a:blip r:embed="rId3"/>
          <a:srcRect/>
          <a:stretch>
            <a:fillRect/>
          </a:stretch>
        </p:blipFill>
        <p:spPr bwMode="auto">
          <a:xfrm>
            <a:off x="1293575" y="228600"/>
            <a:ext cx="1584230" cy="2362200"/>
          </a:xfrm>
          <a:prstGeom prst="rect">
            <a:avLst/>
          </a:prstGeom>
          <a:noFill/>
          <a:ln w="9525">
            <a:noFill/>
            <a:miter lim="800000"/>
            <a:headEnd/>
            <a:tailEnd/>
          </a:ln>
        </p:spPr>
      </p:pic>
      <p:sp>
        <p:nvSpPr>
          <p:cNvPr id="5" name="TextBox 4"/>
          <p:cNvSpPr txBox="1"/>
          <p:nvPr/>
        </p:nvSpPr>
        <p:spPr>
          <a:xfrm>
            <a:off x="2667000" y="4114800"/>
            <a:ext cx="6477000" cy="2616101"/>
          </a:xfrm>
          <a:prstGeom prst="rect">
            <a:avLst/>
          </a:prstGeom>
          <a:noFill/>
        </p:spPr>
        <p:txBody>
          <a:bodyPr wrap="square" rtlCol="0">
            <a:spAutoFit/>
          </a:bodyPr>
          <a:lstStyle/>
          <a:p>
            <a:r>
              <a:rPr lang="en-US" sz="2000" i="1" dirty="0" smtClean="0"/>
              <a:t>Before </a:t>
            </a:r>
            <a:r>
              <a:rPr lang="en-US" sz="2000" i="1" dirty="0" err="1" smtClean="0"/>
              <a:t>Peregrinus</a:t>
            </a:r>
            <a:r>
              <a:rPr lang="en-US" sz="2000" i="1" dirty="0" smtClean="0"/>
              <a:t> left home he would have promised to make an offering to the gods if they did something for him – perhaps enabling him to get to </a:t>
            </a:r>
            <a:r>
              <a:rPr lang="en-US" sz="2000" i="1" dirty="0" err="1" smtClean="0"/>
              <a:t>Aquae</a:t>
            </a:r>
            <a:r>
              <a:rPr lang="en-US" sz="2000" i="1" dirty="0" smtClean="0"/>
              <a:t> </a:t>
            </a:r>
            <a:r>
              <a:rPr lang="en-US" sz="2000" i="1" dirty="0" err="1" smtClean="0"/>
              <a:t>Sulis</a:t>
            </a:r>
            <a:r>
              <a:rPr lang="en-US" sz="2000" i="1" dirty="0" smtClean="0"/>
              <a:t> safely.</a:t>
            </a:r>
          </a:p>
          <a:p>
            <a:endParaRPr lang="en-US" dirty="0" smtClean="0"/>
          </a:p>
          <a:p>
            <a:r>
              <a:rPr lang="en-US" sz="2000" b="1" dirty="0" smtClean="0"/>
              <a:t>He came from Trier, where there was a temple to ‘</a:t>
            </a:r>
            <a:r>
              <a:rPr lang="en-US" sz="2000" b="1" dirty="0" err="1" smtClean="0"/>
              <a:t>Lenus</a:t>
            </a:r>
            <a:r>
              <a:rPr lang="en-US" sz="2000" b="1" dirty="0" smtClean="0"/>
              <a:t> Mars’ and his Celtic consort </a:t>
            </a:r>
            <a:r>
              <a:rPr lang="en-US" sz="2000" b="1" dirty="0" err="1" smtClean="0"/>
              <a:t>Ancamma</a:t>
            </a:r>
            <a:r>
              <a:rPr lang="en-US" sz="2000" b="1" dirty="0" smtClean="0"/>
              <a:t>.  He obviously felt that </a:t>
            </a:r>
            <a:r>
              <a:rPr lang="en-US" sz="2000" b="1" dirty="0" err="1" smtClean="0"/>
              <a:t>Loucetius</a:t>
            </a:r>
            <a:r>
              <a:rPr lang="en-US" sz="2000" b="1" dirty="0" smtClean="0"/>
              <a:t> Mars and </a:t>
            </a:r>
            <a:r>
              <a:rPr lang="en-US" sz="2000" b="1" dirty="0" err="1" smtClean="0"/>
              <a:t>Nemetona</a:t>
            </a:r>
            <a:r>
              <a:rPr lang="en-US" sz="2000" b="1" dirty="0" smtClean="0"/>
              <a:t> were similar divinities.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Box 5"/>
          <p:cNvSpPr txBox="1">
            <a:spLocks noChangeArrowheads="1"/>
          </p:cNvSpPr>
          <p:nvPr/>
        </p:nvSpPr>
        <p:spPr bwMode="auto">
          <a:xfrm>
            <a:off x="3581400" y="304800"/>
            <a:ext cx="5334000" cy="3477875"/>
          </a:xfrm>
          <a:prstGeom prst="rect">
            <a:avLst/>
          </a:prstGeom>
          <a:noFill/>
          <a:ln w="9525">
            <a:noFill/>
            <a:miter lim="800000"/>
            <a:headEnd/>
            <a:tailEnd/>
          </a:ln>
        </p:spPr>
        <p:txBody>
          <a:bodyPr>
            <a:prstTxWarp prst="textNoShape">
              <a:avLst/>
            </a:prstTxWarp>
            <a:spAutoFit/>
          </a:bodyPr>
          <a:lstStyle/>
          <a:p>
            <a:r>
              <a:rPr lang="en-US" dirty="0"/>
              <a:t>This dedication is to the ‘</a:t>
            </a:r>
            <a:r>
              <a:rPr lang="en-US" b="1" dirty="0" err="1"/>
              <a:t>Suleviae</a:t>
            </a:r>
            <a:r>
              <a:rPr lang="en-US" dirty="0"/>
              <a:t>’ </a:t>
            </a:r>
          </a:p>
          <a:p>
            <a:r>
              <a:rPr lang="en-US" dirty="0"/>
              <a:t>– the three Celtic Mother Goddesses.  </a:t>
            </a:r>
          </a:p>
          <a:p>
            <a:r>
              <a:rPr lang="en-US" dirty="0"/>
              <a:t>The stone probably accompanied a statue or carving.</a:t>
            </a:r>
          </a:p>
          <a:p>
            <a:endParaRPr lang="en-US" dirty="0"/>
          </a:p>
          <a:p>
            <a:r>
              <a:rPr lang="en-US" sz="2000" i="1" dirty="0"/>
              <a:t>This shows that the offerings in Bath were given to gods from all over the Roman world.  </a:t>
            </a:r>
          </a:p>
          <a:p>
            <a:r>
              <a:rPr lang="en-US" sz="2000" i="1" dirty="0"/>
              <a:t>The ‘</a:t>
            </a:r>
            <a:r>
              <a:rPr lang="en-US" sz="2000" i="1" dirty="0" err="1"/>
              <a:t>Deae</a:t>
            </a:r>
            <a:r>
              <a:rPr lang="en-US" sz="2000" i="1" dirty="0"/>
              <a:t> </a:t>
            </a:r>
            <a:r>
              <a:rPr lang="en-US" sz="2000" i="1" dirty="0" err="1"/>
              <a:t>Matres</a:t>
            </a:r>
            <a:r>
              <a:rPr lang="en-US" sz="2000" i="1" dirty="0"/>
              <a:t>’ were worshipped throughout Britain, Gaul, Germany and North Italy and they were known as the </a:t>
            </a:r>
            <a:r>
              <a:rPr lang="en-US" sz="2000" i="1" dirty="0" err="1"/>
              <a:t>Suleviae</a:t>
            </a:r>
            <a:r>
              <a:rPr lang="en-US" sz="2000" i="1" dirty="0"/>
              <a:t> in the Danube area</a:t>
            </a:r>
            <a:r>
              <a:rPr lang="en-US" sz="2000" i="1" dirty="0" smtClean="0"/>
              <a:t>.</a:t>
            </a:r>
          </a:p>
        </p:txBody>
      </p:sp>
      <p:pic>
        <p:nvPicPr>
          <p:cNvPr id="45059" name="P 10" descr="Bathaltsulinusbru.jpeg"/>
          <p:cNvPicPr>
            <a:picLocks noChangeAspect="1" noChangeArrowheads="1"/>
          </p:cNvPicPr>
          <p:nvPr/>
        </p:nvPicPr>
        <p:blipFill>
          <a:blip r:embed="rId2"/>
          <a:srcRect/>
          <a:stretch>
            <a:fillRect/>
          </a:stretch>
        </p:blipFill>
        <p:spPr bwMode="auto">
          <a:xfrm>
            <a:off x="304800" y="0"/>
            <a:ext cx="2667000" cy="3429000"/>
          </a:xfrm>
          <a:prstGeom prst="rect">
            <a:avLst/>
          </a:prstGeom>
          <a:noFill/>
          <a:ln w="9525">
            <a:noFill/>
            <a:miter lim="800000"/>
            <a:headEnd/>
            <a:tailEnd/>
          </a:ln>
        </p:spPr>
      </p:pic>
      <p:pic>
        <p:nvPicPr>
          <p:cNvPr id="45060" name="Picture 5" descr="oinsbsulinus-1.jpg"/>
          <p:cNvPicPr>
            <a:picLocks noChangeAspect="1"/>
          </p:cNvPicPr>
          <p:nvPr/>
        </p:nvPicPr>
        <p:blipFill>
          <a:blip r:embed="rId3"/>
          <a:srcRect/>
          <a:stretch>
            <a:fillRect/>
          </a:stretch>
        </p:blipFill>
        <p:spPr bwMode="auto">
          <a:xfrm>
            <a:off x="228600" y="3276600"/>
            <a:ext cx="2981325" cy="3581400"/>
          </a:xfrm>
          <a:prstGeom prst="rect">
            <a:avLst/>
          </a:prstGeom>
          <a:noFill/>
          <a:ln w="9525">
            <a:noFill/>
            <a:miter lim="800000"/>
            <a:headEnd/>
            <a:tailEnd/>
          </a:ln>
        </p:spPr>
      </p:pic>
      <p:sp>
        <p:nvSpPr>
          <p:cNvPr id="5" name="TextBox 4"/>
          <p:cNvSpPr txBox="1"/>
          <p:nvPr/>
        </p:nvSpPr>
        <p:spPr>
          <a:xfrm>
            <a:off x="3505200" y="3886200"/>
            <a:ext cx="5638800" cy="1938992"/>
          </a:xfrm>
          <a:prstGeom prst="rect">
            <a:avLst/>
          </a:prstGeom>
          <a:noFill/>
        </p:spPr>
        <p:txBody>
          <a:bodyPr wrap="square" rtlCol="0">
            <a:spAutoFit/>
          </a:bodyPr>
          <a:lstStyle/>
          <a:p>
            <a:r>
              <a:rPr lang="en-US" b="1" dirty="0" smtClean="0"/>
              <a:t>To the </a:t>
            </a:r>
            <a:r>
              <a:rPr lang="en-US" b="1" dirty="0" err="1" smtClean="0"/>
              <a:t>Suleviae</a:t>
            </a:r>
            <a:r>
              <a:rPr lang="en-US" b="1" dirty="0" smtClean="0"/>
              <a:t>, </a:t>
            </a:r>
            <a:r>
              <a:rPr lang="en-US" b="1" dirty="0" err="1" smtClean="0"/>
              <a:t>Sulinus</a:t>
            </a:r>
            <a:r>
              <a:rPr lang="en-US" b="1" dirty="0" smtClean="0"/>
              <a:t>, a sculptor, son of </a:t>
            </a:r>
            <a:r>
              <a:rPr lang="en-US" b="1" dirty="0" err="1" smtClean="0"/>
              <a:t>Brucetus</a:t>
            </a:r>
            <a:r>
              <a:rPr lang="en-US" b="1" dirty="0" smtClean="0"/>
              <a:t>, made this sacred object happily and deservedly. </a:t>
            </a:r>
          </a:p>
          <a:p>
            <a:r>
              <a:rPr lang="en-US" dirty="0" smtClean="0"/>
              <a:t> </a:t>
            </a:r>
          </a:p>
          <a:p>
            <a:r>
              <a:rPr lang="en-US" i="1" dirty="0" smtClean="0"/>
              <a:t>SACRUM </a:t>
            </a:r>
            <a:r>
              <a:rPr lang="en-US" i="1" dirty="0" err="1" smtClean="0"/>
              <a:t>F(ecit</a:t>
            </a:r>
            <a:r>
              <a:rPr lang="en-US" i="1" dirty="0" smtClean="0"/>
              <a:t>) : ‘made this sacred object’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Box 5"/>
          <p:cNvSpPr txBox="1">
            <a:spLocks noChangeArrowheads="1"/>
          </p:cNvSpPr>
          <p:nvPr/>
        </p:nvSpPr>
        <p:spPr bwMode="auto">
          <a:xfrm>
            <a:off x="3810000" y="1600200"/>
            <a:ext cx="4648200" cy="1570038"/>
          </a:xfrm>
          <a:prstGeom prst="rect">
            <a:avLst/>
          </a:prstGeom>
          <a:noFill/>
          <a:ln w="9525">
            <a:noFill/>
            <a:miter lim="800000"/>
            <a:headEnd/>
            <a:tailEnd/>
          </a:ln>
        </p:spPr>
        <p:txBody>
          <a:bodyPr>
            <a:prstTxWarp prst="textNoShape">
              <a:avLst/>
            </a:prstTxWarp>
            <a:spAutoFit/>
          </a:bodyPr>
          <a:lstStyle/>
          <a:p>
            <a:r>
              <a:rPr lang="en-US"/>
              <a:t>This fragment shows a hand holding a thunderbolt </a:t>
            </a:r>
          </a:p>
          <a:p>
            <a:endParaRPr lang="en-US" b="1"/>
          </a:p>
          <a:p>
            <a:r>
              <a:rPr lang="en-US" b="1"/>
              <a:t>- which god does that suggest?</a:t>
            </a:r>
          </a:p>
        </p:txBody>
      </p:sp>
      <p:pic>
        <p:nvPicPr>
          <p:cNvPr id="50179" name="Picture 3" descr="thunderbolt.jpg"/>
          <p:cNvPicPr>
            <a:picLocks noChangeAspect="1"/>
          </p:cNvPicPr>
          <p:nvPr/>
        </p:nvPicPr>
        <p:blipFill>
          <a:blip r:embed="rId3"/>
          <a:srcRect/>
          <a:stretch>
            <a:fillRect/>
          </a:stretch>
        </p:blipFill>
        <p:spPr bwMode="auto">
          <a:xfrm>
            <a:off x="1066800" y="609600"/>
            <a:ext cx="20828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Box 5"/>
          <p:cNvSpPr txBox="1">
            <a:spLocks noChangeArrowheads="1"/>
          </p:cNvSpPr>
          <p:nvPr/>
        </p:nvSpPr>
        <p:spPr bwMode="auto">
          <a:xfrm>
            <a:off x="3733800" y="457200"/>
            <a:ext cx="5410200" cy="2554288"/>
          </a:xfrm>
          <a:prstGeom prst="rect">
            <a:avLst/>
          </a:prstGeom>
          <a:noFill/>
          <a:ln w="9525">
            <a:noFill/>
            <a:miter lim="800000"/>
            <a:headEnd/>
            <a:tailEnd/>
          </a:ln>
        </p:spPr>
        <p:txBody>
          <a:bodyPr>
            <a:prstTxWarp prst="textNoShape">
              <a:avLst/>
            </a:prstTxWarp>
            <a:spAutoFit/>
          </a:bodyPr>
          <a:lstStyle/>
          <a:p>
            <a:r>
              <a:rPr lang="en-US"/>
              <a:t>This altar to Diana (NA) was dedicated by Vettius Benignus.</a:t>
            </a:r>
          </a:p>
          <a:p>
            <a:r>
              <a:rPr lang="en-US"/>
              <a:t>You can see ‘VOTUM SOLVIT’ in the 2</a:t>
            </a:r>
            <a:r>
              <a:rPr lang="en-US" baseline="30000"/>
              <a:t>nd</a:t>
            </a:r>
            <a:r>
              <a:rPr lang="en-US"/>
              <a:t> and 3</a:t>
            </a:r>
            <a:r>
              <a:rPr lang="en-US" baseline="30000"/>
              <a:t>rd</a:t>
            </a:r>
            <a:r>
              <a:rPr lang="en-US"/>
              <a:t> lines with his name at the end.</a:t>
            </a:r>
          </a:p>
          <a:p>
            <a:endParaRPr lang="en-US" b="1"/>
          </a:p>
          <a:p>
            <a:r>
              <a:rPr lang="en-US" sz="2000"/>
              <a:t>The carvings show hunting scenes, which may be from votive altars or tombstones.</a:t>
            </a:r>
          </a:p>
        </p:txBody>
      </p:sp>
      <p:pic>
        <p:nvPicPr>
          <p:cNvPr id="52227" name="Picture 4" descr="bathaltardog.JPG"/>
          <p:cNvPicPr>
            <a:picLocks noChangeAspect="1"/>
          </p:cNvPicPr>
          <p:nvPr/>
        </p:nvPicPr>
        <p:blipFill>
          <a:blip r:embed="rId3"/>
          <a:srcRect/>
          <a:stretch>
            <a:fillRect/>
          </a:stretch>
        </p:blipFill>
        <p:spPr bwMode="auto">
          <a:xfrm>
            <a:off x="0" y="4318000"/>
            <a:ext cx="1905000" cy="2540000"/>
          </a:xfrm>
          <a:prstGeom prst="rect">
            <a:avLst/>
          </a:prstGeom>
          <a:noFill/>
          <a:ln w="9525">
            <a:noFill/>
            <a:miter lim="800000"/>
            <a:headEnd/>
            <a:tailEnd/>
          </a:ln>
        </p:spPr>
      </p:pic>
      <p:pic>
        <p:nvPicPr>
          <p:cNvPr id="52228" name="Picture 6" descr="bathhounddiana.JPG"/>
          <p:cNvPicPr>
            <a:picLocks noChangeAspect="1"/>
          </p:cNvPicPr>
          <p:nvPr/>
        </p:nvPicPr>
        <p:blipFill>
          <a:blip r:embed="rId4"/>
          <a:srcRect/>
          <a:stretch>
            <a:fillRect/>
          </a:stretch>
        </p:blipFill>
        <p:spPr bwMode="auto">
          <a:xfrm>
            <a:off x="2209800" y="4117975"/>
            <a:ext cx="1447800" cy="2740025"/>
          </a:xfrm>
          <a:prstGeom prst="rect">
            <a:avLst/>
          </a:prstGeom>
          <a:noFill/>
          <a:ln w="9525">
            <a:noFill/>
            <a:miter lim="800000"/>
            <a:headEnd/>
            <a:tailEnd/>
          </a:ln>
        </p:spPr>
      </p:pic>
      <p:pic>
        <p:nvPicPr>
          <p:cNvPr id="52229" name="Picture 7" descr="bathdianabenignus.jpg"/>
          <p:cNvPicPr>
            <a:picLocks noChangeAspect="1"/>
          </p:cNvPicPr>
          <p:nvPr/>
        </p:nvPicPr>
        <p:blipFill>
          <a:blip r:embed="rId5"/>
          <a:srcRect/>
          <a:stretch>
            <a:fillRect/>
          </a:stretch>
        </p:blipFill>
        <p:spPr bwMode="auto">
          <a:xfrm>
            <a:off x="685800" y="152400"/>
            <a:ext cx="2720975" cy="3810000"/>
          </a:xfrm>
          <a:prstGeom prst="rect">
            <a:avLst/>
          </a:prstGeom>
          <a:noFill/>
          <a:ln w="9525">
            <a:noFill/>
            <a:miter lim="800000"/>
            <a:headEnd/>
            <a:tailEnd/>
          </a:ln>
        </p:spPr>
      </p:pic>
      <p:pic>
        <p:nvPicPr>
          <p:cNvPr id="52230" name="Picture 11" descr="Image: Dog and hare sculpture.  On the rectangular stone block a man is carved on the left holding the lead of a dog which jumps to the right towards a leaping hare.  The stone is cream in colour and has a hole in the centre.">
            <a:hlinkClick r:id="rId6"/>
          </p:cNvPr>
          <p:cNvPicPr>
            <a:picLocks noChangeAspect="1" noChangeArrowheads="1"/>
          </p:cNvPicPr>
          <p:nvPr/>
        </p:nvPicPr>
        <p:blipFill>
          <a:blip r:embed="rId7"/>
          <a:srcRect/>
          <a:stretch>
            <a:fillRect/>
          </a:stretch>
        </p:blipFill>
        <p:spPr bwMode="auto">
          <a:xfrm>
            <a:off x="6419850" y="4264025"/>
            <a:ext cx="2724150" cy="2593975"/>
          </a:xfrm>
          <a:prstGeom prst="rect">
            <a:avLst/>
          </a:prstGeom>
          <a:noFill/>
          <a:ln w="9525">
            <a:noFill/>
            <a:miter lim="800000"/>
            <a:headEnd/>
            <a:tailEnd/>
          </a:ln>
        </p:spPr>
      </p:pic>
      <p:pic>
        <p:nvPicPr>
          <p:cNvPr id="52231" name="Picture 10" descr="6animalsd"/>
          <p:cNvPicPr>
            <a:picLocks noChangeAspect="1" noChangeArrowheads="1"/>
          </p:cNvPicPr>
          <p:nvPr/>
        </p:nvPicPr>
        <p:blipFill>
          <a:blip r:embed="rId8"/>
          <a:srcRect/>
          <a:stretch>
            <a:fillRect/>
          </a:stretch>
        </p:blipFill>
        <p:spPr bwMode="auto">
          <a:xfrm>
            <a:off x="3733800" y="4419600"/>
            <a:ext cx="26511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2916</TotalTime>
  <Words>2902</Words>
  <Application>Microsoft Macintosh PowerPoint</Application>
  <PresentationFormat>On-screen Show (4:3)</PresentationFormat>
  <Paragraphs>194</Paragraphs>
  <Slides>25</Slides>
  <Notes>8</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Anne</cp:lastModifiedBy>
  <cp:revision>238</cp:revision>
  <cp:lastPrinted>2011-02-27T08:02:15Z</cp:lastPrinted>
  <dcterms:created xsi:type="dcterms:W3CDTF">2011-10-28T15:05:04Z</dcterms:created>
  <dcterms:modified xsi:type="dcterms:W3CDTF">2011-10-28T16:19:15Z</dcterms:modified>
</cp:coreProperties>
</file>